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1" r:id="rId4"/>
    <p:sldId id="262" r:id="rId5"/>
    <p:sldId id="258" r:id="rId6"/>
    <p:sldId id="263" r:id="rId7"/>
    <p:sldId id="259" r:id="rId8"/>
    <p:sldId id="264" r:id="rId9"/>
    <p:sldId id="265" r:id="rId10"/>
    <p:sldId id="266" r:id="rId11"/>
    <p:sldId id="268" r:id="rId12"/>
    <p:sldId id="281" r:id="rId13"/>
    <p:sldId id="267" r:id="rId14"/>
    <p:sldId id="277" r:id="rId15"/>
    <p:sldId id="280" r:id="rId16"/>
    <p:sldId id="282" r:id="rId17"/>
    <p:sldId id="270" r:id="rId18"/>
    <p:sldId id="276" r:id="rId19"/>
    <p:sldId id="271" r:id="rId20"/>
    <p:sldId id="284" r:id="rId21"/>
    <p:sldId id="286" r:id="rId22"/>
    <p:sldId id="283" r:id="rId23"/>
    <p:sldId id="285" r:id="rId24"/>
    <p:sldId id="256" r:id="rId25"/>
    <p:sldId id="272" r:id="rId26"/>
    <p:sldId id="273" r:id="rId27"/>
    <p:sldId id="278" r:id="rId28"/>
    <p:sldId id="275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1"/>
    <p:restoredTop sz="96000"/>
  </p:normalViewPr>
  <p:slideViewPr>
    <p:cSldViewPr snapToGrid="0" snapToObjects="1">
      <p:cViewPr>
        <p:scale>
          <a:sx n="310" d="100"/>
          <a:sy n="310" d="100"/>
        </p:scale>
        <p:origin x="-1048" y="-2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0D30-61FA-1B49-9909-929C4EDF11C5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FD17-9E6B-8840-AECA-61419FF4E2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86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C33F-21B7-FE4A-B907-B8E095B4A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3ADC68-AE87-6E46-89CA-4D6E8E56D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4ED46-64A4-DF4D-B5E3-C9B75E1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212DE-B000-0E49-9D6D-83E04DC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22F3EC-5F29-234C-9B87-564252E5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6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478D-2886-B340-92D7-92DC3C97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5413A-F9C1-3343-A6C0-2C49233D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6B482-D45C-464F-9401-2199670D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64BB0-A7C8-3844-8372-8050EEB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53F25-1306-984A-B9AB-F5191BED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9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E4F63-A98E-8A4C-84CD-5F041DB4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21413-4E94-B646-BFD9-C44E1345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6F8FF-C2CB-CD48-8020-6A923B5D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BD69-EC6E-D941-BC7A-E507186C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ECD17-B8CF-4341-A931-872CA123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4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B71CD-E492-B144-890D-2B7CDB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C32EA-246F-9D43-922C-5EA832B3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6E59C-0B66-974D-BBF8-AEDC0E9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7338E-3D62-E345-B4F1-DC758B6C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B67DE-03A1-DD4C-B847-447DA1FA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E85-7E64-B34A-9FD7-5F900D43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159C9-D1B8-7641-84DB-6C9E26E1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A53F-097E-5444-8A6D-B6F67A4D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59B3D-0959-CA4C-B7F8-DD9662FE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7052FD-49F1-1341-BC08-0FB5597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7354D-9894-874C-B533-5C31A822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17FC-DDC1-8946-9E63-DAD264F16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8961B-0D08-2A4F-BDE7-2133E366B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4B770-4E3A-784E-9B84-C8A3D89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A4F5FC-0808-E44A-B38D-740A15A8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011AE5-55CD-4448-BB03-C542E12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0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99058-2CFD-9644-8422-A7157B2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D8340-CC30-E044-BF1D-FC4831DF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BD08E-1982-2F45-A26C-E9F51F4F5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06379C-933E-4144-885B-121EF586A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33E59-1DFB-BA49-89D6-731EE0EA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12C04-26EA-D14D-BF2E-5F38AA3D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4BA33-3058-B74B-B94C-81D327F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68DB6-B633-4A4E-9E4A-E6CDB9F8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56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7083E-E6DF-D94C-A83F-8B0E8350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4C05E6-FFE5-BB49-B0C8-CE592E6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FF3CCE-EE91-A946-8868-127E5E6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6317FF-C21E-E34D-8F77-4B73BC8E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7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E48C40-5FAB-FD4A-A4DE-07246171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2E8579-84D1-344F-9F35-6C31A2FA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172D-9567-2C40-87C0-8A1C60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F630-E277-9044-90E7-624A3F9D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CBE7A-F638-7847-A6AE-158DD17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6E7292-AA69-C94D-A198-155F8B85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EBADF0-4B95-104D-8175-D379624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1B804-4408-7045-8663-5962F022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69EAA-3B6F-3449-A37F-42380A1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50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29A7E-71BA-AF4B-8294-000A37C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7DE55-D5C0-3F4C-87E4-816C130E2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5C018-4185-F143-ACF8-67A80853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04C541-95E7-394A-AB3B-5B66B0B7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38C20D-C208-9A49-983F-7455F61B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664-2C2E-FB40-82B6-CA56ACDD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D6466-9A66-4247-B322-08F1C7F7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963E1-5B92-F648-A576-35160C0B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05F59-7960-0A42-A228-617CD46E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59EC-BC55-9743-A3A1-7157B83C0479}" type="datetimeFigureOut">
              <a:rPr kumimoji="1" lang="zh-CN" altLang="en-US" smtClean="0"/>
              <a:t>2022/4/1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0D66D-05D9-734D-A195-9B9983C81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C4C3A-DCC1-DF4E-853D-444E4FE9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AE9-468C-4D4D-9259-4F7F6E844D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0.png"/><Relationship Id="rId7" Type="http://schemas.openxmlformats.org/officeDocument/2006/relationships/image" Target="../media/image590.png"/><Relationship Id="rId12" Type="http://schemas.openxmlformats.org/officeDocument/2006/relationships/image" Target="../media/image6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610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aps.org/prb/pdf/10.1103/PhysRevB.57.63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9CAF0-8FC1-0A4A-92F9-AC16BD2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5" y="2867397"/>
            <a:ext cx="4147413" cy="314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0C8CB878-4625-2747-9E95-2C21497B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4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E37755B-7C60-314F-93EC-5B0BA2FC3E61}"/>
              </a:ext>
            </a:extLst>
          </p:cNvPr>
          <p:cNvSpPr txBox="1"/>
          <p:nvPr/>
        </p:nvSpPr>
        <p:spPr>
          <a:xfrm>
            <a:off x="532435" y="2159455"/>
            <a:ext cx="362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site update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/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put one phonon pseudo-site on Hubbard bond, without electron-phonon interaction, and use single site update algorithm to sweep up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=12000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683F36-8CA3-BD49-A3A1-BF188A9F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44" y="1149804"/>
                <a:ext cx="9641713" cy="830997"/>
              </a:xfrm>
              <a:prstGeom prst="rect">
                <a:avLst/>
              </a:prstGeom>
              <a:blipFill>
                <a:blip r:embed="rId5"/>
                <a:stretch>
                  <a:fillRect l="-921" t="-606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DD400D-D55C-5F48-8F0B-14F1168D12E3}"/>
              </a:ext>
            </a:extLst>
          </p:cNvPr>
          <p:cNvSpPr txBox="1"/>
          <p:nvPr/>
        </p:nvSpPr>
        <p:spPr>
          <a:xfrm>
            <a:off x="1338943" y="320330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D=10000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/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=−96.88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5E82B8-87CC-3341-8299-F06EFEE4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34" y="6255791"/>
                <a:ext cx="153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/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=−97.004, −97.020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3F31CC-36B8-5E40-9ACC-BD271E6C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67" y="6211669"/>
                <a:ext cx="29890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C182EF-EBB7-1948-AFB8-459370A587E8}"/>
              </a:ext>
            </a:extLst>
          </p:cNvPr>
          <p:cNvSpPr txBox="1"/>
          <p:nvPr/>
        </p:nvSpPr>
        <p:spPr>
          <a:xfrm>
            <a:off x="9693776" y="3572639"/>
            <a:ext cx="229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bond dimensions are needed to get a proper wave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C110F-D0D6-EF41-9332-A8511C97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19" y="2867396"/>
            <a:ext cx="4371352" cy="3142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913C7-9631-554C-81CD-EF94152762BA}"/>
              </a:ext>
            </a:extLst>
          </p:cNvPr>
          <p:cNvSpPr txBox="1"/>
          <p:nvPr/>
        </p:nvSpPr>
        <p:spPr>
          <a:xfrm>
            <a:off x="9651722" y="6071516"/>
            <a:ext cx="2380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aborted this group of calculation on Aug. 28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=0.01, 4×48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filled-stripe state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46499A32-54BF-F749-B3CB-8C2444435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5943" y="234165"/>
                <a:ext cx="10945683" cy="897618"/>
              </a:xfrm>
              <a:blipFill>
                <a:blip r:embed="rId2"/>
                <a:stretch>
                  <a:fillRect l="-1970" t="-4167" r="-1738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/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=−159.81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−159.8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60, −159.873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,−159.8846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E33E38-A5D8-C04D-81FC-8F530E25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19" y="5501148"/>
                <a:ext cx="5795241" cy="276999"/>
              </a:xfrm>
              <a:prstGeom prst="rect">
                <a:avLst/>
              </a:prstGeom>
              <a:blipFill>
                <a:blip r:embed="rId3"/>
                <a:stretch>
                  <a:fillRect l="-437" t="-20833" r="-2402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4398D5F-8315-F440-91E6-A39E8677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6852"/>
            <a:ext cx="6263258" cy="399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267227-593E-0542-9494-189872AE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9" y="1356852"/>
            <a:ext cx="5928740" cy="42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AD62C-DE91-CD40-A8E1-52C0628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28" y="766916"/>
            <a:ext cx="493875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3EE87CB-2B4F-454D-A205-CC2A160B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908BAC8-0DA8-894A-BBC3-77798CED29E2}"/>
              </a:ext>
            </a:extLst>
          </p:cNvPr>
          <p:cNvSpPr txBox="1"/>
          <p:nvPr/>
        </p:nvSpPr>
        <p:spPr>
          <a:xfrm>
            <a:off x="1316056" y="5599827"/>
            <a:ext cx="3189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two-site update. Charge density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almostly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converged.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F9776-176D-CB49-B70E-DD4B31EE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6" y="1809256"/>
            <a:ext cx="5821624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/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C3F6278-4B52-4C43-ADBE-CF949E03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" y="104503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3226" r="-322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AA222AF-787F-AA49-A057-B1CAC51D3F7A}"/>
              </a:ext>
            </a:extLst>
          </p:cNvPr>
          <p:cNvSpPr txBox="1"/>
          <p:nvPr/>
        </p:nvSpPr>
        <p:spPr>
          <a:xfrm>
            <a:off x="1559505" y="142108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C0153-9122-FA49-90F9-3B8188110383}"/>
              </a:ext>
            </a:extLst>
          </p:cNvPr>
          <p:cNvSpPr txBox="1"/>
          <p:nvPr/>
        </p:nvSpPr>
        <p:spPr>
          <a:xfrm>
            <a:off x="2461784" y="1975964"/>
            <a:ext cx="21553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= 12(?),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A043A-4C92-4B48-A6C0-4CE873D2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80" y="1809256"/>
            <a:ext cx="6066972" cy="363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/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17B468-89A9-5041-904F-D76A3FEF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21" y="1053740"/>
                <a:ext cx="1172116" cy="276999"/>
              </a:xfrm>
              <a:prstGeom prst="rect">
                <a:avLst/>
              </a:prstGeom>
              <a:blipFill>
                <a:blip r:embed="rId6"/>
                <a:stretch>
                  <a:fillRect l="-3226" r="-322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BB5B8-3990-E54F-B4E1-0E06C2F1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96" y="711201"/>
            <a:ext cx="4705657" cy="3328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E2F42F8-E7A5-E243-9E5C-1E05D3F6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801"/>
            <a:ext cx="4652433" cy="33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7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4×48,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=1/8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078C58A7-8F13-024F-9B11-456F81C93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F35BC5E-BFCF-B043-82DA-5B7298F4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1327255"/>
            <a:ext cx="4665942" cy="24419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2271EE-B323-444C-AAA3-3D82462E374C}"/>
              </a:ext>
            </a:extLst>
          </p:cNvPr>
          <p:cNvSpPr txBox="1"/>
          <p:nvPr/>
        </p:nvSpPr>
        <p:spPr>
          <a:xfrm>
            <a:off x="1395140" y="971633"/>
            <a:ext cx="235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D=12000, Sep 13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1353D3-458D-004C-AEE3-AD880F4E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48" y="898886"/>
            <a:ext cx="5045581" cy="418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C2F4FE-22E3-2241-93B7-8769315E0959}"/>
              </a:ext>
            </a:extLst>
          </p:cNvPr>
          <p:cNvSpPr txBox="1"/>
          <p:nvPr/>
        </p:nvSpPr>
        <p:spPr>
          <a:xfrm>
            <a:off x="6474542" y="1536608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Blue is the weird state, red is half-filled stripe. But almost data are not accurate.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2091D-E845-E348-B979-7693C817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7" y="3880471"/>
            <a:ext cx="4062653" cy="29060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13B314-D22B-DF47-9872-3A8A32A6D621}"/>
              </a:ext>
            </a:extLst>
          </p:cNvPr>
          <p:cNvSpPr txBox="1"/>
          <p:nvPr/>
        </p:nvSpPr>
        <p:spPr>
          <a:xfrm>
            <a:off x="2040829" y="4002717"/>
            <a:ext cx="131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9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A0F692-FE16-5E4B-AF57-0F72CBA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61" y="799254"/>
            <a:ext cx="4751015" cy="36677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CBA45E-B274-EE44-B905-F416CED79B00}"/>
              </a:ext>
            </a:extLst>
          </p:cNvPr>
          <p:cNvSpPr txBox="1"/>
          <p:nvPr/>
        </p:nvSpPr>
        <p:spPr>
          <a:xfrm>
            <a:off x="2302933" y="270933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D=14000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13BB2-4C3F-A04C-AC2D-298CF75A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2" y="399626"/>
            <a:ext cx="5582785" cy="48869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280A78-7B71-074D-915A-40BAF977F369}"/>
              </a:ext>
            </a:extLst>
          </p:cNvPr>
          <p:cNvSpPr txBox="1"/>
          <p:nvPr/>
        </p:nvSpPr>
        <p:spPr>
          <a:xfrm>
            <a:off x="6766560" y="5486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 of D=8000 corresponding to half-filled stripe</a:t>
            </a:r>
          </a:p>
          <a:p>
            <a:r>
              <a:rPr kumimoji="1" lang="en-US" altLang="zh-CN" dirty="0"/>
              <a:t>Data of D=14000 is the strange state in the left figure.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04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A83EF26E-A756-174A-B56D-B46280228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362620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52DAA2B-6869-E648-BD73-03A4E27A70EA}"/>
              </a:ext>
            </a:extLst>
          </p:cNvPr>
          <p:cNvSpPr txBox="1"/>
          <p:nvPr/>
        </p:nvSpPr>
        <p:spPr>
          <a:xfrm>
            <a:off x="1643742" y="5788340"/>
            <a:ext cx="31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single-site update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Aug, 5, 4pm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7A030-394E-6A48-A0CB-42A8E09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4" y="2128523"/>
            <a:ext cx="5705929" cy="32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/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14000≤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CD08F1-89D0-3745-B990-D7DDB07CD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57" y="4373041"/>
                <a:ext cx="2114681" cy="276999"/>
              </a:xfrm>
              <a:prstGeom prst="rect">
                <a:avLst/>
              </a:prstGeom>
              <a:blipFill>
                <a:blip r:embed="rId4"/>
                <a:stretch>
                  <a:fillRect l="-2395" r="-179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2904B54-5964-004B-A7DA-C1CFE145E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71" y="2128523"/>
            <a:ext cx="4776248" cy="3325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/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15000≤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45988C-E8ED-AE40-BDD3-1B305367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314" y="4234542"/>
                <a:ext cx="2165978" cy="276999"/>
              </a:xfrm>
              <a:prstGeom prst="rect">
                <a:avLst/>
              </a:prstGeom>
              <a:blipFill>
                <a:blip r:embed="rId6"/>
                <a:stretch>
                  <a:fillRect l="-1744" t="-8696" r="-174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31837F8-5FBE-DA4C-ACD7-51046EC9F8D2}"/>
              </a:ext>
            </a:extLst>
          </p:cNvPr>
          <p:cNvSpPr txBox="1"/>
          <p:nvPr/>
        </p:nvSpPr>
        <p:spPr>
          <a:xfrm>
            <a:off x="7255329" y="1395881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Sweep till Aug.22: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E66A9-E01A-7B43-8748-1A8D16BDDF9F}"/>
              </a:ext>
            </a:extLst>
          </p:cNvPr>
          <p:cNvSpPr txBox="1"/>
          <p:nvPr/>
        </p:nvSpPr>
        <p:spPr>
          <a:xfrm>
            <a:off x="1311728" y="1328059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Shown in last week: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340948-5973-2847-8B92-26A37D6E27AA}"/>
              </a:ext>
            </a:extLst>
          </p:cNvPr>
          <p:cNvSpPr txBox="1"/>
          <p:nvPr/>
        </p:nvSpPr>
        <p:spPr>
          <a:xfrm>
            <a:off x="6760029" y="581751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reason why not reflection symmetry may come from sweep order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FE0DA-F363-B446-8283-2CACC163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5"/>
            <a:ext cx="5207282" cy="41601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BFB0F3-7813-CA4D-A887-4AFB12B08A8B}"/>
              </a:ext>
            </a:extLst>
          </p:cNvPr>
          <p:cNvSpPr txBox="1"/>
          <p:nvPr/>
        </p:nvSpPr>
        <p:spPr>
          <a:xfrm>
            <a:off x="598714" y="467173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 in last version note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A459E-E11A-264D-85CB-996DBF31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4" y="1149600"/>
            <a:ext cx="7460813" cy="4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435785-F2CA-294B-B248-CC206CE0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1" y="2143702"/>
            <a:ext cx="6762105" cy="359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=0.3, 4×48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04EF43D7-95DD-474B-BDBE-E627E3FA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4338E3-8031-5F41-B6C5-E4A77A4EA2F9}"/>
              </a:ext>
            </a:extLst>
          </p:cNvPr>
          <p:cNvSpPr txBox="1"/>
          <p:nvPr/>
        </p:nvSpPr>
        <p:spPr>
          <a:xfrm>
            <a:off x="1917550" y="4551428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532092-DC75-EC46-9216-3A01D9DCD979}"/>
              </a:ext>
            </a:extLst>
          </p:cNvPr>
          <p:cNvSpPr txBox="1"/>
          <p:nvPr/>
        </p:nvSpPr>
        <p:spPr>
          <a:xfrm>
            <a:off x="1064384" y="1340080"/>
            <a:ext cx="340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Charge density pattern</a:t>
            </a:r>
            <a:endParaRPr kumimoji="1"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BE305-4105-5D42-9E41-B507171B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64" y="2145574"/>
            <a:ext cx="4915566" cy="35966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BBB324-C2BF-2B46-874E-66FE217D4871}"/>
              </a:ext>
            </a:extLst>
          </p:cNvPr>
          <p:cNvSpPr txBox="1"/>
          <p:nvPr/>
        </p:nvSpPr>
        <p:spPr>
          <a:xfrm>
            <a:off x="7819997" y="4744736"/>
            <a:ext cx="388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D=8000, 10000, 12000,14000, 16000, and extrapolation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7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Effective fermionic model at </a:t>
                </a:r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anti-adiabatic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𝜔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𝐷</m:t>
                        </m:r>
                      </m:sub>
                    </m:sSub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→∞</m:t>
                    </m:r>
                  </m:oMath>
                </a14:m>
                <a:r>
                  <a:rPr lang="en-US" altLang="zh-CN" sz="36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6C814A-6CDE-C740-B6EC-4EB47933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0018" y="145207"/>
                <a:ext cx="12001982" cy="1081710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/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6">
                <a:extLst>
                  <a:ext uri="{FF2B5EF4-FFF2-40B4-BE49-F238E27FC236}">
                    <a16:creationId xmlns:a16="http://schemas.microsoft.com/office/drawing/2014/main" id="{B78C7932-AC41-2349-A31E-EB419E9B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77" y="1636444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/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5C6D47A3-287C-6840-9711-037A0BE0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36" y="1822071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463" r="-1493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/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261C8CEB-15F9-EE47-AE61-B7B98DA9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37" y="1802065"/>
                <a:ext cx="1766894" cy="575799"/>
              </a:xfrm>
              <a:prstGeom prst="rect">
                <a:avLst/>
              </a:prstGeom>
              <a:blipFill>
                <a:blip r:embed="rId5"/>
                <a:stretch>
                  <a:fillRect l="-2857" t="-4348" r="-285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E130BF1-7E46-0146-8DAD-5DE21E32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5" y="3182204"/>
            <a:ext cx="4904496" cy="336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/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85B08F-C141-664A-9231-1C980690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36" y="3811677"/>
                <a:ext cx="2067617" cy="307777"/>
              </a:xfrm>
              <a:prstGeom prst="rect">
                <a:avLst/>
              </a:prstGeom>
              <a:blipFill>
                <a:blip r:embed="rId7"/>
                <a:stretch>
                  <a:fillRect l="-182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26951A1-EAAD-D946-BB26-B231BDDD1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770" y="3158647"/>
            <a:ext cx="5316764" cy="3453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/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14238D-EF5C-3C49-AF69-5B6B4C05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13" y="3811677"/>
                <a:ext cx="2067617" cy="307777"/>
              </a:xfrm>
              <a:prstGeom prst="rect">
                <a:avLst/>
              </a:prstGeom>
              <a:blipFill>
                <a:blip r:embed="rId9"/>
                <a:stretch>
                  <a:fillRect l="-2439" r="-182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74802-2DEF-7649-971A-8C17FDF4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3448050"/>
            <a:ext cx="4451350" cy="3409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3B2558-BF13-BF43-A58A-7EA430ABD489}"/>
              </a:ext>
            </a:extLst>
          </p:cNvPr>
          <p:cNvSpPr txBox="1"/>
          <p:nvPr/>
        </p:nvSpPr>
        <p:spPr>
          <a:xfrm>
            <a:off x="5140960" y="121920"/>
            <a:ext cx="95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law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A92DA3-25A9-4D45-9BA3-5FD01F72283A}"/>
              </a:ext>
            </a:extLst>
          </p:cNvPr>
          <p:cNvSpPr txBox="1"/>
          <p:nvPr/>
        </p:nvSpPr>
        <p:spPr>
          <a:xfrm>
            <a:off x="5242561" y="3794645"/>
            <a:ext cx="13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45177E-053B-6C4F-B856-DC1C00C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21920"/>
            <a:ext cx="4435957" cy="3237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23965E-103F-8B40-84F9-73B76F6B5B30}"/>
              </a:ext>
            </a:extLst>
          </p:cNvPr>
          <p:cNvSpPr txBox="1"/>
          <p:nvPr/>
        </p:nvSpPr>
        <p:spPr>
          <a:xfrm>
            <a:off x="894080" y="445085"/>
            <a:ext cx="3508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 Linotype" panose="02040502050505030304" pitchFamily="18" charset="0"/>
              </a:rPr>
              <a:t>Friedel oscillation and charge correlation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2EE97-7DBF-6249-8728-F419F340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24" y="1994631"/>
            <a:ext cx="4760036" cy="36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E80CF7-7DDA-514C-88B2-9ADB7577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9" y="126058"/>
            <a:ext cx="3620288" cy="3247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88461-E8DE-954F-BE52-93A5955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9" y="3799839"/>
            <a:ext cx="3619443" cy="2685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D35E1-9487-9D45-8D92-0DF91DE5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9" y="1490133"/>
            <a:ext cx="4884221" cy="35322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2C1EB2-6E7F-3C47-AB0A-110C49CDAFE3}"/>
              </a:ext>
            </a:extLst>
          </p:cNvPr>
          <p:cNvSpPr txBox="1"/>
          <p:nvPr/>
        </p:nvSpPr>
        <p:spPr>
          <a:xfrm>
            <a:off x="6956213" y="5367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Kc=1.281</a:t>
            </a:r>
          </a:p>
        </p:txBody>
      </p:sp>
    </p:spTree>
    <p:extLst>
      <p:ext uri="{BB962C8B-B14F-4D97-AF65-F5344CB8AC3E}">
        <p14:creationId xmlns:p14="http://schemas.microsoft.com/office/powerpoint/2010/main" val="398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F70416-52AE-3346-B54D-B5A0F9B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66" y="3935586"/>
            <a:ext cx="4089293" cy="2767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AF684-377D-F941-A97D-3AC8A538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67" y="525119"/>
            <a:ext cx="4089293" cy="3041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7FFBB1-FA53-6341-9DB6-C7A51E223805}"/>
              </a:ext>
            </a:extLst>
          </p:cNvPr>
          <p:cNvSpPr txBox="1"/>
          <p:nvPr/>
        </p:nvSpPr>
        <p:spPr>
          <a:xfrm>
            <a:off x="6570133" y="155787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2D191-CE0D-C645-83AE-6BDEC6E63397}"/>
              </a:ext>
            </a:extLst>
          </p:cNvPr>
          <p:cNvSpPr txBox="1"/>
          <p:nvPr/>
        </p:nvSpPr>
        <p:spPr>
          <a:xfrm>
            <a:off x="6570133" y="3536186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all the data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5C2656-0FC7-7540-8A87-AC0B87E3378F}"/>
              </a:ext>
            </a:extLst>
          </p:cNvPr>
          <p:cNvSpPr txBox="1"/>
          <p:nvPr/>
        </p:nvSpPr>
        <p:spPr>
          <a:xfrm>
            <a:off x="1032933" y="294286"/>
            <a:ext cx="376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ea typeface="Palatino" pitchFamily="2" charset="0"/>
              </a:rPr>
              <a:t>Pair-pair correlation</a:t>
            </a:r>
            <a:endParaRPr kumimoji="1" lang="zh-CN" altLang="en-US" sz="2400" dirty="0">
              <a:latin typeface="Palatino Linotype" panose="02040502050505030304" pitchFamily="18" charset="0"/>
              <a:ea typeface="Palatino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3931A-B42B-F94F-912A-CA5A4425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0" y="928318"/>
            <a:ext cx="5642148" cy="392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9730D0-9F32-244D-9018-FB5B592BC792}"/>
              </a:ext>
            </a:extLst>
          </p:cNvPr>
          <p:cNvSpPr txBox="1"/>
          <p:nvPr/>
        </p:nvSpPr>
        <p:spPr>
          <a:xfrm>
            <a:off x="724745" y="5171962"/>
            <a:ext cx="489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D&gt;=12000 and second-order polynomial to extrapolate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1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17C8196-1044-9645-9C4D-934906975A3E}"/>
              </a:ext>
            </a:extLst>
          </p:cNvPr>
          <p:cNvSpPr txBox="1"/>
          <p:nvPr/>
        </p:nvSpPr>
        <p:spPr>
          <a:xfrm>
            <a:off x="6868159" y="5296747"/>
            <a:ext cx="3664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solid line is fitted by linear and quadratic extrapolation data respectively, with central charge 0.6861, and 1.0128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3CB83D-DDA5-7D4B-A28F-437ED995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" y="900853"/>
            <a:ext cx="5789593" cy="4152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3772A-3EB8-F344-B3EB-CC2CB084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5" y="900853"/>
            <a:ext cx="5814733" cy="41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CA7AD-A346-3F41-9A56-D6D0E3D19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Holstein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-Hubbard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/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546CD20-BA64-2A4D-9F5D-1FCA6E77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4" y="3622052"/>
                <a:ext cx="9101146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/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F408BE47-F22E-EF41-A014-9BC6DBDA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61190"/>
                <a:ext cx="1321580" cy="555793"/>
              </a:xfrm>
              <a:prstGeom prst="rect">
                <a:avLst/>
              </a:prstGeom>
              <a:blipFill>
                <a:blip r:embed="rId3"/>
                <a:stretch>
                  <a:fillRect l="-3810" r="-952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3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145173B0-40C7-7945-A39F-52F92A60D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2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218171E-7CB6-E44E-BE46-023020D4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928065"/>
            <a:ext cx="5729972" cy="423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/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 strange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186.237(1)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D=14000 filled stripe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=−186.267(1)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Whatever the wave length of pinning field is 4 or 8, the ground state is always filled stripe.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197D6E-D735-A549-8AA2-D0A15ED5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" y="5468270"/>
                <a:ext cx="8533473" cy="923330"/>
              </a:xfrm>
              <a:prstGeom prst="rect">
                <a:avLst/>
              </a:prstGeom>
              <a:blipFill>
                <a:blip r:embed="rId4"/>
                <a:stretch>
                  <a:fillRect l="-594" t="-2703" r="-149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3AE3B3D-05E3-BE40-880A-8C0B540E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185" y="854914"/>
            <a:ext cx="4303519" cy="3333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/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yy-bond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=14000</m:t>
                      </m:r>
                    </m:oMath>
                  </m:oMathPara>
                </a14:m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3.09 /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2.87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C3AFD-DE05-F54F-8A06-0CA52739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47" y="4506994"/>
                <a:ext cx="2886793" cy="923330"/>
              </a:xfrm>
              <a:prstGeom prst="rect">
                <a:avLst/>
              </a:prstGeom>
              <a:blipFill>
                <a:blip r:embed="rId6"/>
                <a:stretch>
                  <a:fillRect l="-2193" t="-2703"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FE62E-977C-4A48-925A-8628A1DD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89" y="1358870"/>
            <a:ext cx="6247492" cy="351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Holstein-Hubbard, 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kumimoji="1" lang="en-US" altLang="zh-CN" sz="3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2A384482-3EA9-AC44-B3C7-AD51BA2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7271" y="115019"/>
                <a:ext cx="6523496" cy="595770"/>
              </a:xfrm>
              <a:blipFill>
                <a:blip r:embed="rId3"/>
                <a:stretch>
                  <a:fillRect l="-2718" t="-25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DA660A-994D-114E-ADEF-8053F02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8" y="793879"/>
            <a:ext cx="3560174" cy="266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/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94233D9-67A9-A940-9833-390D02708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2" y="1849343"/>
                <a:ext cx="1043876" cy="276999"/>
              </a:xfrm>
              <a:prstGeom prst="rect">
                <a:avLst/>
              </a:prstGeom>
              <a:blipFill>
                <a:blip r:embed="rId6"/>
                <a:stretch>
                  <a:fillRect l="-3614" r="-481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/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C994C8-8A6C-174A-97FE-057755E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71" y="645285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/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BB09BC-758C-F140-8D44-B1DB7301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3" y="1854787"/>
                <a:ext cx="857222" cy="276999"/>
              </a:xfrm>
              <a:prstGeom prst="rect">
                <a:avLst/>
              </a:prstGeom>
              <a:blipFill>
                <a:blip r:embed="rId8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/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=−347.344</m:t>
                    </m:r>
                  </m:oMath>
                </a14:m>
                <a:r>
                  <a:rPr kumimoji="1"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strange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=−347.49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kumimoji="1"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filled stripe state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5A1494-2792-C149-BA40-4F60C9A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67" y="5253949"/>
                <a:ext cx="3875314" cy="646331"/>
              </a:xfrm>
              <a:prstGeom prst="rect">
                <a:avLst/>
              </a:prstGeom>
              <a:blipFill>
                <a:blip r:embed="rId9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F28183-B962-014B-948A-4A9589C25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265" y="3992228"/>
            <a:ext cx="4134940" cy="232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/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=−231.3893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204736-A06E-B940-942C-B3113FB9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3560746"/>
                <a:ext cx="1614608" cy="276999"/>
              </a:xfrm>
              <a:prstGeom prst="rect">
                <a:avLst/>
              </a:prstGeom>
              <a:blipFill>
                <a:blip r:embed="rId11"/>
                <a:stretch>
                  <a:fillRect l="-3125" t="-26087" r="-1015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/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=−231.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4426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9738969-B071-D545-A9EA-7AE0854A3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52" y="6429168"/>
                <a:ext cx="1614609" cy="276999"/>
              </a:xfrm>
              <a:prstGeom prst="rect">
                <a:avLst/>
              </a:prstGeom>
              <a:blipFill>
                <a:blip r:embed="rId12"/>
                <a:stretch>
                  <a:fillRect l="-3125" t="-27273" r="-10156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F1D0D-1F7C-FF4F-8920-C2FAE55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147411"/>
            <a:ext cx="10515600" cy="930275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Memo</a:t>
            </a:r>
            <a:endParaRPr kumimoji="1" lang="zh-CN" altLang="en-US" i="1" dirty="0">
              <a:solidFill>
                <a:srgbClr val="00B05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E62F2-507D-264D-AE42-AAD7606B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8BB69B1-DB76-FB43-B6B2-2568AE4A32AF}"/>
              </a:ext>
            </a:extLst>
          </p:cNvPr>
          <p:cNvGrpSpPr/>
          <p:nvPr/>
        </p:nvGrpSpPr>
        <p:grpSpPr>
          <a:xfrm>
            <a:off x="2174681" y="2071182"/>
            <a:ext cx="3816055" cy="3720076"/>
            <a:chOff x="2174681" y="2071182"/>
            <a:chExt cx="3816055" cy="37200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E7F6B6E-2544-5049-B5DB-EDDC3AFA1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1" t="3035" r="2943" b="33517"/>
            <a:stretch/>
          </p:blipFill>
          <p:spPr>
            <a:xfrm>
              <a:off x="2286837" y="2071182"/>
              <a:ext cx="3703899" cy="372007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EF3978-A66A-CA45-A201-9360F5A8F8CE}"/>
                </a:ext>
              </a:extLst>
            </p:cNvPr>
            <p:cNvSpPr txBox="1"/>
            <p:nvPr/>
          </p:nvSpPr>
          <p:spPr>
            <a:xfrm>
              <a:off x="2289815" y="2281885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2250F3-08C1-CC49-A696-F45277D9A3AC}"/>
                </a:ext>
              </a:extLst>
            </p:cNvPr>
            <p:cNvSpPr txBox="1"/>
            <p:nvPr/>
          </p:nvSpPr>
          <p:spPr>
            <a:xfrm>
              <a:off x="2289815" y="252359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F91D59D-BA84-9344-A0EF-A51E5E96BDE4}"/>
                </a:ext>
              </a:extLst>
            </p:cNvPr>
            <p:cNvSpPr txBox="1"/>
            <p:nvPr/>
          </p:nvSpPr>
          <p:spPr>
            <a:xfrm>
              <a:off x="2289814" y="2811309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9B9666-C8E9-6A49-9648-643EF6CCA71C}"/>
                </a:ext>
              </a:extLst>
            </p:cNvPr>
            <p:cNvSpPr txBox="1"/>
            <p:nvPr/>
          </p:nvSpPr>
          <p:spPr>
            <a:xfrm>
              <a:off x="2289813" y="314084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D2182A-8A9E-454E-9189-6064805857CF}"/>
                </a:ext>
              </a:extLst>
            </p:cNvPr>
            <p:cNvSpPr txBox="1"/>
            <p:nvPr/>
          </p:nvSpPr>
          <p:spPr>
            <a:xfrm>
              <a:off x="2289813" y="3524676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E57917-C475-E145-907F-FFB229EA103B}"/>
                </a:ext>
              </a:extLst>
            </p:cNvPr>
            <p:cNvSpPr txBox="1"/>
            <p:nvPr/>
          </p:nvSpPr>
          <p:spPr>
            <a:xfrm>
              <a:off x="2289813" y="3832453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30205E-91F9-9C40-AA25-2FE695D76ECE}"/>
                </a:ext>
              </a:extLst>
            </p:cNvPr>
            <p:cNvSpPr txBox="1"/>
            <p:nvPr/>
          </p:nvSpPr>
          <p:spPr>
            <a:xfrm>
              <a:off x="2289813" y="4147640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C7FAF5-9EEC-ED44-AF56-14C3C15A2B04}"/>
                </a:ext>
              </a:extLst>
            </p:cNvPr>
            <p:cNvSpPr txBox="1"/>
            <p:nvPr/>
          </p:nvSpPr>
          <p:spPr>
            <a:xfrm>
              <a:off x="2286837" y="4485531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090680-2989-1840-B6B8-50A900E514A5}"/>
                </a:ext>
              </a:extLst>
            </p:cNvPr>
            <p:cNvSpPr txBox="1"/>
            <p:nvPr/>
          </p:nvSpPr>
          <p:spPr>
            <a:xfrm>
              <a:off x="2286837" y="4823422"/>
              <a:ext cx="192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CE3776-80D4-F84D-BAA8-9A5608CE6DBB}"/>
                </a:ext>
              </a:extLst>
            </p:cNvPr>
            <p:cNvSpPr txBox="1"/>
            <p:nvPr/>
          </p:nvSpPr>
          <p:spPr>
            <a:xfrm>
              <a:off x="2174681" y="514145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3DEA50-879C-BB40-AF08-29A92D68FAE1}"/>
                </a:ext>
              </a:extLst>
            </p:cNvPr>
            <p:cNvSpPr txBox="1"/>
            <p:nvPr/>
          </p:nvSpPr>
          <p:spPr>
            <a:xfrm>
              <a:off x="2794533" y="21279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CF6E5E-CBCE-1645-BC0E-B9A4425DD52D}"/>
                </a:ext>
              </a:extLst>
            </p:cNvPr>
            <p:cNvSpPr txBox="1"/>
            <p:nvPr/>
          </p:nvSpPr>
          <p:spPr>
            <a:xfrm>
              <a:off x="3078741" y="212799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9FE8E5A-87C3-9D45-A863-058B82C12D1B}"/>
                </a:ext>
              </a:extLst>
            </p:cNvPr>
            <p:cNvSpPr txBox="1"/>
            <p:nvPr/>
          </p:nvSpPr>
          <p:spPr>
            <a:xfrm>
              <a:off x="2787037" y="2965197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651227-DC5F-5942-9ED5-5E925558E18D}"/>
                </a:ext>
              </a:extLst>
            </p:cNvPr>
            <p:cNvSpPr txBox="1"/>
            <p:nvPr/>
          </p:nvSpPr>
          <p:spPr>
            <a:xfrm>
              <a:off x="3071951" y="2965196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136488-5CCD-B445-B226-5FF455085382}"/>
                </a:ext>
              </a:extLst>
            </p:cNvPr>
            <p:cNvSpPr txBox="1"/>
            <p:nvPr/>
          </p:nvSpPr>
          <p:spPr>
            <a:xfrm>
              <a:off x="2794533" y="3971945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6C327B-2A7E-E84A-99FC-5790160C21AF}"/>
                </a:ext>
              </a:extLst>
            </p:cNvPr>
            <p:cNvSpPr txBox="1"/>
            <p:nvPr/>
          </p:nvSpPr>
          <p:spPr>
            <a:xfrm>
              <a:off x="3071951" y="3964448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03022A-AB7E-E74F-8131-904B0E693B44}"/>
                </a:ext>
              </a:extLst>
            </p:cNvPr>
            <p:cNvSpPr txBox="1"/>
            <p:nvPr/>
          </p:nvSpPr>
          <p:spPr>
            <a:xfrm>
              <a:off x="2794533" y="4989054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32BAC9E-5A0A-824A-BFB2-D46089D526F1}"/>
                </a:ext>
              </a:extLst>
            </p:cNvPr>
            <p:cNvSpPr txBox="1"/>
            <p:nvPr/>
          </p:nvSpPr>
          <p:spPr>
            <a:xfrm>
              <a:off x="3071951" y="4987063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C8D8570-3F57-0B47-9E15-14CD21152041}"/>
                </a:ext>
              </a:extLst>
            </p:cNvPr>
            <p:cNvSpPr txBox="1"/>
            <p:nvPr/>
          </p:nvSpPr>
          <p:spPr>
            <a:xfrm>
              <a:off x="3399094" y="2119832"/>
              <a:ext cx="416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35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=0.1,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653152D2-F535-C943-B5FB-3D784B21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2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FC709D-698D-6D46-AE5F-2C2A6B86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5030"/>
            <a:ext cx="5827750" cy="414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/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192.48705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60BA1F-77F4-664F-A113-150D42B6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5780313"/>
                <a:ext cx="1839030" cy="276999"/>
              </a:xfrm>
              <a:prstGeom prst="rect">
                <a:avLst/>
              </a:prstGeom>
              <a:blipFill>
                <a:blip r:embed="rId4"/>
                <a:stretch>
                  <a:fillRect l="-2055" t="-26087" r="-821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/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=14000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1BCA4F-A9AB-8B45-A204-6C07E80F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95" y="1391235"/>
                <a:ext cx="1172116" cy="276999"/>
              </a:xfrm>
              <a:prstGeom prst="rect">
                <a:avLst/>
              </a:prstGeom>
              <a:blipFill>
                <a:blip r:embed="rId5"/>
                <a:stretch>
                  <a:fillRect l="-4301" r="-430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AA112B-5CA2-304B-99B6-E19CE5D95630}"/>
              </a:ext>
            </a:extLst>
          </p:cNvPr>
          <p:cNvSpPr txBox="1"/>
          <p:nvPr/>
        </p:nvSpPr>
        <p:spPr>
          <a:xfrm>
            <a:off x="1912388" y="6202756"/>
            <a:ext cx="357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group calculation will give up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FC93A-4566-C54B-8CC4-1AA73025F85E}"/>
              </a:ext>
            </a:extLst>
          </p:cNvPr>
          <p:cNvSpPr txBox="1"/>
          <p:nvPr/>
        </p:nvSpPr>
        <p:spPr>
          <a:xfrm>
            <a:off x="10591800" y="6341256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21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F3412A-CA83-5B4A-AF73-82CA7640F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520" y="780021"/>
            <a:ext cx="3845065" cy="3266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5495F9-FC23-9B4F-8CC0-231EB4A51F66}"/>
              </a:ext>
            </a:extLst>
          </p:cNvPr>
          <p:cNvSpPr txBox="1"/>
          <p:nvPr/>
        </p:nvSpPr>
        <p:spPr>
          <a:xfrm>
            <a:off x="8338456" y="4310743"/>
            <a:ext cx="277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in last version note, as 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/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=13000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04DF4-978C-894E-ABEE-C8EDF1AB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45" y="1079633"/>
                <a:ext cx="1172116" cy="276999"/>
              </a:xfrm>
              <a:prstGeom prst="rect">
                <a:avLst/>
              </a:prstGeom>
              <a:blipFill>
                <a:blip r:embed="rId7"/>
                <a:stretch>
                  <a:fillRect l="-4301" r="-32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7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77410-EEFC-784D-8FD5-A181898C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1461056"/>
            <a:ext cx="5532331" cy="37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SSH-Hubbard,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=0.2, 4×32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8B9DEC45-AB42-4742-BAA8-C455B3E13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829" y="147412"/>
                <a:ext cx="10515600" cy="897618"/>
              </a:xfrm>
              <a:blipFill>
                <a:blip r:embed="rId3"/>
                <a:stretch>
                  <a:fillRect l="-2413" t="-69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/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∼15000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547969-8A72-3249-B02B-2334DFEA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56" y="3290500"/>
                <a:ext cx="1164101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ACC6A89-D7C2-1640-B675-DFA392795D2C}"/>
              </a:ext>
            </a:extLst>
          </p:cNvPr>
          <p:cNvSpPr/>
          <p:nvPr/>
        </p:nvSpPr>
        <p:spPr>
          <a:xfrm>
            <a:off x="3992525" y="560502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Aug, 29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/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give up this group calculation and try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=48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C8759B-0AF7-A747-BBDA-3B3FF162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1" y="6036069"/>
                <a:ext cx="5152085" cy="369332"/>
              </a:xfrm>
              <a:prstGeom prst="rect">
                <a:avLst/>
              </a:prstGeom>
              <a:blipFill>
                <a:blip r:embed="rId5"/>
                <a:stretch>
                  <a:fillRect l="-98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A57C7E7-EA44-2447-84C8-6FF7225580CC}"/>
              </a:ext>
            </a:extLst>
          </p:cNvPr>
          <p:cNvSpPr/>
          <p:nvPr/>
        </p:nvSpPr>
        <p:spPr>
          <a:xfrm>
            <a:off x="2135656" y="56050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-288.700</a:t>
            </a:r>
          </a:p>
        </p:txBody>
      </p:sp>
    </p:spTree>
    <p:extLst>
      <p:ext uri="{BB962C8B-B14F-4D97-AF65-F5344CB8AC3E}">
        <p14:creationId xmlns:p14="http://schemas.microsoft.com/office/powerpoint/2010/main" val="1162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8FBF2-E69C-E64F-92ED-5236F05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61152"/>
            <a:ext cx="10515600" cy="84744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Palatino" pitchFamily="2" charset="0"/>
                <a:ea typeface="Palatino" pitchFamily="2" charset="0"/>
              </a:rPr>
              <a:t>Phonon pseudo-site</a:t>
            </a:r>
            <a:endParaRPr kumimoji="1" lang="zh-CN" altLang="en-US" sz="40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E3B6ACA1-C55F-EB49-903D-11B93B52D89B}"/>
              </a:ext>
            </a:extLst>
          </p:cNvPr>
          <p:cNvSpPr/>
          <p:nvPr/>
        </p:nvSpPr>
        <p:spPr>
          <a:xfrm>
            <a:off x="5306418" y="58059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u="sng" dirty="0"/>
              <a:t>PhysRevB.57.6376</a:t>
            </a:r>
            <a:endParaRPr lang="zh-CN" altLang="en-US" i="1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514E-5742-EB49-8536-65194E07E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t="3035" r="2943" b="33517"/>
          <a:stretch/>
        </p:blipFill>
        <p:spPr>
          <a:xfrm>
            <a:off x="474562" y="1108599"/>
            <a:ext cx="3703899" cy="37200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A5B4AA-D93A-6247-A2E8-A94E68FBFC6F}"/>
              </a:ext>
            </a:extLst>
          </p:cNvPr>
          <p:cNvSpPr txBox="1"/>
          <p:nvPr/>
        </p:nvSpPr>
        <p:spPr>
          <a:xfrm>
            <a:off x="819741" y="4896426"/>
            <a:ext cx="16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Fermionic 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80568D-1769-2B45-A6F1-933CB01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84" t="35948" r="43663" b="50001"/>
          <a:stretch/>
        </p:blipFill>
        <p:spPr>
          <a:xfrm>
            <a:off x="2732432" y="4599296"/>
            <a:ext cx="1099595" cy="963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056D9F-704F-ED45-AE99-FC7232879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7" t="71578" r="38445" b="19905"/>
          <a:stretch/>
        </p:blipFill>
        <p:spPr>
          <a:xfrm>
            <a:off x="2647524" y="5700692"/>
            <a:ext cx="1404396" cy="584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EFB4D7-CFC4-4F46-946E-493661E25829}"/>
              </a:ext>
            </a:extLst>
          </p:cNvPr>
          <p:cNvSpPr txBox="1"/>
          <p:nvPr/>
        </p:nvSpPr>
        <p:spPr>
          <a:xfrm>
            <a:off x="321013" y="5847846"/>
            <a:ext cx="224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Bosonic pseudo-site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6">
                <a:extLst>
                  <a:ext uri="{FF2B5EF4-FFF2-40B4-BE49-F238E27FC236}">
                    <a16:creationId xmlns:a16="http://schemas.microsoft.com/office/drawing/2014/main" id="{EEADF58C-D2B2-7243-A23F-DFE112842C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857923"/>
                  </p:ext>
                </p:extLst>
              </p:nvPr>
            </p:nvGraphicFramePr>
            <p:xfrm>
              <a:off x="4029551" y="371615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1708256400"/>
                        </a:ext>
                      </a:extLst>
                    </a:gridCol>
                    <a:gridCol w="1815512">
                      <a:extLst>
                        <a:ext uri="{9D8B030D-6E8A-4147-A177-3AD203B41FA5}">
                          <a16:colId xmlns:a16="http://schemas.microsoft.com/office/drawing/2014/main" val="3733415016"/>
                        </a:ext>
                      </a:extLst>
                    </a:gridCol>
                    <a:gridCol w="893822">
                      <a:extLst>
                        <a:ext uri="{9D8B030D-6E8A-4147-A177-3AD203B41FA5}">
                          <a16:colId xmlns:a16="http://schemas.microsoft.com/office/drawing/2014/main" val="220929071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70502008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15611355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81095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935" t="-6897" r="-50093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Pseudo-site 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40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471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1e-5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082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13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0.0004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086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082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1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3FA5-890C-134E-840D-48266959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75" y="193486"/>
            <a:ext cx="10969813" cy="569774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Matrix product operator for SSH-Hubbard model on 4-leg ladder 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0F5EF-6680-B148-A5E8-EAC90895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1" t="3035" r="2943" b="33517"/>
          <a:stretch/>
        </p:blipFill>
        <p:spPr>
          <a:xfrm>
            <a:off x="191350" y="2586420"/>
            <a:ext cx="3703899" cy="372007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0A2192-B5F2-424C-9295-9CE681415056}"/>
              </a:ext>
            </a:extLst>
          </p:cNvPr>
          <p:cNvCxnSpPr>
            <a:cxnSpLocks/>
          </p:cNvCxnSpPr>
          <p:nvPr/>
        </p:nvCxnSpPr>
        <p:spPr>
          <a:xfrm>
            <a:off x="304705" y="2966554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750D6C5-9E65-9248-9395-C1857D74F1F1}"/>
              </a:ext>
            </a:extLst>
          </p:cNvPr>
          <p:cNvCxnSpPr>
            <a:cxnSpLocks/>
          </p:cNvCxnSpPr>
          <p:nvPr/>
        </p:nvCxnSpPr>
        <p:spPr>
          <a:xfrm flipV="1">
            <a:off x="427148" y="3110139"/>
            <a:ext cx="370294" cy="338554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67DB433-2E2E-6F41-BFE8-84E510C46C40}"/>
              </a:ext>
            </a:extLst>
          </p:cNvPr>
          <p:cNvCxnSpPr>
            <a:cxnSpLocks/>
          </p:cNvCxnSpPr>
          <p:nvPr/>
        </p:nvCxnSpPr>
        <p:spPr>
          <a:xfrm flipV="1">
            <a:off x="797442" y="3132810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16357CA-38BA-834E-897A-E3D03B92C6D8}"/>
              </a:ext>
            </a:extLst>
          </p:cNvPr>
          <p:cNvCxnSpPr>
            <a:cxnSpLocks/>
          </p:cNvCxnSpPr>
          <p:nvPr/>
        </p:nvCxnSpPr>
        <p:spPr>
          <a:xfrm flipH="1">
            <a:off x="919884" y="325372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FDE837-43AD-9645-9EF3-6F7DA152A99C}"/>
              </a:ext>
            </a:extLst>
          </p:cNvPr>
          <p:cNvCxnSpPr>
            <a:cxnSpLocks/>
          </p:cNvCxnSpPr>
          <p:nvPr/>
        </p:nvCxnSpPr>
        <p:spPr>
          <a:xfrm flipV="1">
            <a:off x="832078" y="3994573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E3B41E-3266-C04C-83EE-07BEB0C74C5C}"/>
              </a:ext>
            </a:extLst>
          </p:cNvPr>
          <p:cNvCxnSpPr>
            <a:cxnSpLocks/>
          </p:cNvCxnSpPr>
          <p:nvPr/>
        </p:nvCxnSpPr>
        <p:spPr>
          <a:xfrm flipH="1">
            <a:off x="919884" y="4162482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1D2E00-8840-2447-B139-7CBFA14323B1}"/>
              </a:ext>
            </a:extLst>
          </p:cNvPr>
          <p:cNvCxnSpPr>
            <a:cxnSpLocks/>
          </p:cNvCxnSpPr>
          <p:nvPr/>
        </p:nvCxnSpPr>
        <p:spPr>
          <a:xfrm flipV="1">
            <a:off x="836756" y="497814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A128D56-83B7-6644-A817-1ADCD6A5FD59}"/>
              </a:ext>
            </a:extLst>
          </p:cNvPr>
          <p:cNvCxnSpPr>
            <a:cxnSpLocks/>
          </p:cNvCxnSpPr>
          <p:nvPr/>
        </p:nvCxnSpPr>
        <p:spPr>
          <a:xfrm flipH="1">
            <a:off x="885247" y="5137234"/>
            <a:ext cx="164725" cy="559219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F7C1EB-49B5-3A49-AAA3-3B91803A171A}"/>
              </a:ext>
            </a:extLst>
          </p:cNvPr>
          <p:cNvCxnSpPr>
            <a:cxnSpLocks/>
          </p:cNvCxnSpPr>
          <p:nvPr/>
        </p:nvCxnSpPr>
        <p:spPr>
          <a:xfrm flipV="1">
            <a:off x="832078" y="5957301"/>
            <a:ext cx="340336" cy="8816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6196FB4-9C52-1F4F-AC0C-403277F386D9}"/>
              </a:ext>
            </a:extLst>
          </p:cNvPr>
          <p:cNvCxnSpPr>
            <a:cxnSpLocks/>
          </p:cNvCxnSpPr>
          <p:nvPr/>
        </p:nvCxnSpPr>
        <p:spPr>
          <a:xfrm flipV="1">
            <a:off x="1137777" y="3110140"/>
            <a:ext cx="316615" cy="2629280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46BF60-71BB-794F-863F-E520539C3D5A}"/>
              </a:ext>
            </a:extLst>
          </p:cNvPr>
          <p:cNvCxnSpPr>
            <a:cxnSpLocks/>
          </p:cNvCxnSpPr>
          <p:nvPr/>
        </p:nvCxnSpPr>
        <p:spPr>
          <a:xfrm>
            <a:off x="1636001" y="3110139"/>
            <a:ext cx="0" cy="3672715"/>
          </a:xfrm>
          <a:prstGeom prst="straightConnector1">
            <a:avLst/>
          </a:prstGeom>
          <a:ln w="38100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Degeneracy of U(1) quantum number sectors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0,0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1,−1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⊕(−1,−1)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2⊕4⊕4⊕4⊕4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2⊕9⊗4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e.g.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2⊕11⊗4</m:t>
                                </m:r>
                              </m:oMath>
                            </m:oMathPara>
                          </a14:m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7⊕4⊗4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0">
                <a:extLst>
                  <a:ext uri="{FF2B5EF4-FFF2-40B4-BE49-F238E27FC236}">
                    <a16:creationId xmlns:a16="http://schemas.microsoft.com/office/drawing/2014/main" id="{A66EFAF8-88A0-3F4D-AF2B-13D87A00E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727381"/>
                  </p:ext>
                </p:extLst>
              </p:nvPr>
            </p:nvGraphicFramePr>
            <p:xfrm>
              <a:off x="1033208" y="791451"/>
              <a:ext cx="8999676" cy="192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8595">
                      <a:extLst>
                        <a:ext uri="{9D8B030D-6E8A-4147-A177-3AD203B41FA5}">
                          <a16:colId xmlns:a16="http://schemas.microsoft.com/office/drawing/2014/main" val="184580147"/>
                        </a:ext>
                      </a:extLst>
                    </a:gridCol>
                    <a:gridCol w="456473">
                      <a:extLst>
                        <a:ext uri="{9D8B030D-6E8A-4147-A177-3AD203B41FA5}">
                          <a16:colId xmlns:a16="http://schemas.microsoft.com/office/drawing/2014/main" val="3190944858"/>
                        </a:ext>
                      </a:extLst>
                    </a:gridCol>
                    <a:gridCol w="1347153">
                      <a:extLst>
                        <a:ext uri="{9D8B030D-6E8A-4147-A177-3AD203B41FA5}">
                          <a16:colId xmlns:a16="http://schemas.microsoft.com/office/drawing/2014/main" val="2910946551"/>
                        </a:ext>
                      </a:extLst>
                    </a:gridCol>
                    <a:gridCol w="915347">
                      <a:extLst>
                        <a:ext uri="{9D8B030D-6E8A-4147-A177-3AD203B41FA5}">
                          <a16:colId xmlns:a16="http://schemas.microsoft.com/office/drawing/2014/main" val="78863933"/>
                        </a:ext>
                      </a:extLst>
                    </a:gridCol>
                    <a:gridCol w="1333620">
                      <a:extLst>
                        <a:ext uri="{9D8B030D-6E8A-4147-A177-3AD203B41FA5}">
                          <a16:colId xmlns:a16="http://schemas.microsoft.com/office/drawing/2014/main" val="1537780873"/>
                        </a:ext>
                      </a:extLst>
                    </a:gridCol>
                    <a:gridCol w="1458488">
                      <a:extLst>
                        <a:ext uri="{9D8B030D-6E8A-4147-A177-3AD203B41FA5}">
                          <a16:colId xmlns:a16="http://schemas.microsoft.com/office/drawing/2014/main" val="617475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# of Pseudo-site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8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Bond dimension(mostly)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18/19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26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 ~ 38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18~46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033152"/>
                      </a:ext>
                    </a:extLst>
                  </a:tr>
                  <a:tr h="1182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64" t="-65591" r="-158545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94340" t="-65591" r="-277358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66667" t="-65591" r="-111429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17391" t="-65591" r="-173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446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324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1843031" y="1606708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096000" y="1927691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364604" y="1606707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143227" y="2775660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15" y="2125562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941941" y="6311149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expansion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2858703" y="2329857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7511753" y="2538753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7117157" y="2329856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7117156" y="2870397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7936342" y="2672785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40" y="2074451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4651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9778735" y="2592155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0D1E545-AE65-974E-A0B4-49626BDFD04E}"/>
              </a:ext>
            </a:extLst>
          </p:cNvPr>
          <p:cNvGrpSpPr/>
          <p:nvPr/>
        </p:nvGrpSpPr>
        <p:grpSpPr>
          <a:xfrm>
            <a:off x="1156150" y="4846666"/>
            <a:ext cx="739688" cy="367009"/>
            <a:chOff x="9778735" y="2592155"/>
            <a:chExt cx="739688" cy="367009"/>
          </a:xfrm>
        </p:grpSpPr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7563004B-C608-AF49-924C-BDEDBEF18738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FECE7C9-C3E9-A64B-BEEC-E6A5A2DB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75086A90-8CE3-E544-B0AA-4D44E0A8E773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5D361EC0-C3CF-154D-8AD2-61BC6CFF803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1523C729-F837-D342-BAC0-E083FD414DB7}"/>
              </a:ext>
            </a:extLst>
          </p:cNvPr>
          <p:cNvGrpSpPr/>
          <p:nvPr/>
        </p:nvGrpSpPr>
        <p:grpSpPr>
          <a:xfrm>
            <a:off x="1157607" y="5780508"/>
            <a:ext cx="739688" cy="367009"/>
            <a:chOff x="1349115" y="3267856"/>
            <a:chExt cx="1011836" cy="521540"/>
          </a:xfrm>
        </p:grpSpPr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DAFD4FB-A2A3-2F49-9B34-CA65D6A007C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924C3546-50E0-8847-B1BF-D58D6BB1044F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菱形 108">
              <a:extLst>
                <a:ext uri="{FF2B5EF4-FFF2-40B4-BE49-F238E27FC236}">
                  <a16:creationId xmlns:a16="http://schemas.microsoft.com/office/drawing/2014/main" id="{E32C45C0-155B-554B-81AD-9D9089E13BE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39" y="5226509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0930" r="-186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20D3C3C-BFA1-B649-8B96-C7E7E41B8248}"/>
              </a:ext>
            </a:extLst>
          </p:cNvPr>
          <p:cNvCxnSpPr/>
          <p:nvPr/>
        </p:nvCxnSpPr>
        <p:spPr>
          <a:xfrm>
            <a:off x="3181878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DC1AD2B8-166B-7D4D-8F4E-8E78BAFD1141}"/>
              </a:ext>
            </a:extLst>
          </p:cNvPr>
          <p:cNvCxnSpPr>
            <a:cxnSpLocks/>
          </p:cNvCxnSpPr>
          <p:nvPr/>
        </p:nvCxnSpPr>
        <p:spPr>
          <a:xfrm flipV="1">
            <a:off x="3548460" y="5681355"/>
            <a:ext cx="373106" cy="417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C5485E1-D44D-E24D-851C-E6FD76032A69}"/>
              </a:ext>
            </a:extLst>
          </p:cNvPr>
          <p:cNvCxnSpPr/>
          <p:nvPr/>
        </p:nvCxnSpPr>
        <p:spPr>
          <a:xfrm>
            <a:off x="3548459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菱形 115">
            <a:extLst>
              <a:ext uri="{FF2B5EF4-FFF2-40B4-BE49-F238E27FC236}">
                <a16:creationId xmlns:a16="http://schemas.microsoft.com/office/drawing/2014/main" id="{F81C3E0D-2AF7-4449-B5B7-C4E24481E01D}"/>
              </a:ext>
            </a:extLst>
          </p:cNvPr>
          <p:cNvSpPr/>
          <p:nvPr/>
        </p:nvSpPr>
        <p:spPr>
          <a:xfrm>
            <a:off x="3456944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D197EBD7-AA2F-324B-8BB8-C8EE5A77942E}"/>
              </a:ext>
            </a:extLst>
          </p:cNvPr>
          <p:cNvCxnSpPr>
            <a:cxnSpLocks/>
          </p:cNvCxnSpPr>
          <p:nvPr/>
        </p:nvCxnSpPr>
        <p:spPr>
          <a:xfrm flipV="1">
            <a:off x="7208672" y="5681355"/>
            <a:ext cx="373106" cy="417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154A5EE4-A2D5-7F49-A301-B757A8591258}"/>
              </a:ext>
            </a:extLst>
          </p:cNvPr>
          <p:cNvCxnSpPr>
            <a:cxnSpLocks/>
          </p:cNvCxnSpPr>
          <p:nvPr/>
        </p:nvCxnSpPr>
        <p:spPr>
          <a:xfrm>
            <a:off x="8684155" y="5681355"/>
            <a:ext cx="73968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菱形 138">
            <a:extLst>
              <a:ext uri="{FF2B5EF4-FFF2-40B4-BE49-F238E27FC236}">
                <a16:creationId xmlns:a16="http://schemas.microsoft.com/office/drawing/2014/main" id="{29027AA5-AC32-5C48-86BD-59A9988EB011}"/>
              </a:ext>
            </a:extLst>
          </p:cNvPr>
          <p:cNvSpPr/>
          <p:nvPr/>
        </p:nvSpPr>
        <p:spPr>
          <a:xfrm>
            <a:off x="8959221" y="5591691"/>
            <a:ext cx="183031" cy="179327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78758-D4CD-7340-932B-1A32FE69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Accelerating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Fast increasing bond dimension</a:t>
            </a: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Efficiencies are suffered by fuse index, expansion and SVD, since MPO bond dimension is to large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Difficult to converge(?)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74C935-80A7-8849-A88D-BC7C5814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single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4A16C-E543-5649-A7E3-1E28B89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15F6F0-6BDF-5F4D-9D0B-575EF172ED8C}"/>
              </a:ext>
            </a:extLst>
          </p:cNvPr>
          <p:cNvGrpSpPr/>
          <p:nvPr/>
        </p:nvGrpSpPr>
        <p:grpSpPr>
          <a:xfrm>
            <a:off x="1015415" y="1927692"/>
            <a:ext cx="835573" cy="804331"/>
            <a:chOff x="1632857" y="2226129"/>
            <a:chExt cx="1143000" cy="1143000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84795B0F-7B87-EF47-8E98-BFDF4054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A11EBDFC-9F1B-A64E-A977-26C16386D50B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20397E3-0DBC-4543-A024-EB6297AC25A5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0F2FCD-24C5-FB49-BD76-7CBA43A51044}"/>
              </a:ext>
            </a:extLst>
          </p:cNvPr>
          <p:cNvGrpSpPr/>
          <p:nvPr/>
        </p:nvGrpSpPr>
        <p:grpSpPr>
          <a:xfrm>
            <a:off x="284019" y="1606708"/>
            <a:ext cx="724856" cy="1446299"/>
            <a:chOff x="284019" y="1606708"/>
            <a:chExt cx="991547" cy="2055272"/>
          </a:xfrm>
        </p:grpSpPr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E61D3E11-9F11-1B4A-B1CB-181B0B99020D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18DABCA-6FD3-DD40-A400-9AD6908F7D9D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83D329-1C16-6F4A-8FA7-B61191360BDF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B5BE51-D178-BC41-8D67-DC1485EC1F7C}"/>
              </a:ext>
            </a:extLst>
          </p:cNvPr>
          <p:cNvGrpSpPr/>
          <p:nvPr/>
        </p:nvGrpSpPr>
        <p:grpSpPr>
          <a:xfrm flipH="1">
            <a:off x="2636804" y="1619907"/>
            <a:ext cx="736883" cy="1446299"/>
            <a:chOff x="284019" y="1606708"/>
            <a:chExt cx="991547" cy="2055272"/>
          </a:xfrm>
        </p:grpSpPr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C74583B4-2FE7-8141-968D-1EB63C0B5727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02287F2-3452-424E-94D4-5A8EA5597820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FEBAC7-AC66-1442-BA3E-094DFFDFB3DC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9E68F3-B5F7-7F4B-9D7F-574992E24C57}"/>
              </a:ext>
            </a:extLst>
          </p:cNvPr>
          <p:cNvGrpSpPr/>
          <p:nvPr/>
        </p:nvGrpSpPr>
        <p:grpSpPr>
          <a:xfrm>
            <a:off x="1062642" y="2775661"/>
            <a:ext cx="739688" cy="367009"/>
            <a:chOff x="1349115" y="3267856"/>
            <a:chExt cx="1011836" cy="521540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5855E77B-9345-1A40-95FB-C016ED21CBF5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B195E0B-9ED5-5540-905C-980121DA307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FBC0751A-6B21-D446-8B18-C642964D6DD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DA0EBD-FA62-A441-97FC-7D62D5D6FB1F}"/>
              </a:ext>
            </a:extLst>
          </p:cNvPr>
          <p:cNvGrpSpPr/>
          <p:nvPr/>
        </p:nvGrpSpPr>
        <p:grpSpPr>
          <a:xfrm>
            <a:off x="6703665" y="1956298"/>
            <a:ext cx="835573" cy="804331"/>
            <a:chOff x="1632857" y="2226129"/>
            <a:chExt cx="1143000" cy="1143000"/>
          </a:xfrm>
        </p:grpSpPr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ACBD196E-28C8-554E-BB18-98198B45846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28E4988A-5960-E443-B305-FA77F3CDF9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812917F-5289-EE43-AA7E-E96F1E645AA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632BEB0-CEC9-A141-B574-FDA17E66FCCB}"/>
              </a:ext>
            </a:extLst>
          </p:cNvPr>
          <p:cNvGrpSpPr/>
          <p:nvPr/>
        </p:nvGrpSpPr>
        <p:grpSpPr>
          <a:xfrm>
            <a:off x="5972269" y="1635314"/>
            <a:ext cx="724856" cy="1446299"/>
            <a:chOff x="284019" y="1606708"/>
            <a:chExt cx="991547" cy="2055272"/>
          </a:xfrm>
        </p:grpSpPr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BC27137B-678D-5A44-8DF5-3101D3F49D21}"/>
                </a:ext>
              </a:extLst>
            </p:cNvPr>
            <p:cNvSpPr/>
            <p:nvPr/>
          </p:nvSpPr>
          <p:spPr>
            <a:xfrm>
              <a:off x="389945" y="1606708"/>
              <a:ext cx="885621" cy="2055272"/>
            </a:xfrm>
            <a:custGeom>
              <a:avLst/>
              <a:gdLst>
                <a:gd name="connsiteX0" fmla="*/ 885642 w 885642"/>
                <a:gd name="connsiteY0" fmla="*/ 3680 h 2424251"/>
                <a:gd name="connsiteX1" fmla="*/ 345315 w 885642"/>
                <a:gd name="connsiteY1" fmla="*/ 135298 h 2424251"/>
                <a:gd name="connsiteX2" fmla="*/ 54369 w 885642"/>
                <a:gd name="connsiteY2" fmla="*/ 890371 h 2424251"/>
                <a:gd name="connsiteX3" fmla="*/ 33587 w 885642"/>
                <a:gd name="connsiteY3" fmla="*/ 1548462 h 2424251"/>
                <a:gd name="connsiteX4" fmla="*/ 414587 w 885642"/>
                <a:gd name="connsiteY4" fmla="*/ 2289680 h 2424251"/>
                <a:gd name="connsiteX5" fmla="*/ 851005 w 885642"/>
                <a:gd name="connsiteY5" fmla="*/ 2421298 h 24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642" h="2424251">
                  <a:moveTo>
                    <a:pt x="885642" y="3680"/>
                  </a:moveTo>
                  <a:cubicBezTo>
                    <a:pt x="684751" y="-4402"/>
                    <a:pt x="483860" y="-12484"/>
                    <a:pt x="345315" y="135298"/>
                  </a:cubicBezTo>
                  <a:cubicBezTo>
                    <a:pt x="206769" y="283080"/>
                    <a:pt x="106324" y="654844"/>
                    <a:pt x="54369" y="890371"/>
                  </a:cubicBezTo>
                  <a:cubicBezTo>
                    <a:pt x="2414" y="1125898"/>
                    <a:pt x="-26449" y="1315244"/>
                    <a:pt x="33587" y="1548462"/>
                  </a:cubicBezTo>
                  <a:cubicBezTo>
                    <a:pt x="93623" y="1781680"/>
                    <a:pt x="278351" y="2144207"/>
                    <a:pt x="414587" y="2289680"/>
                  </a:cubicBezTo>
                  <a:cubicBezTo>
                    <a:pt x="550823" y="2435153"/>
                    <a:pt x="700914" y="2428225"/>
                    <a:pt x="851005" y="2421298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AD5A60B-68CB-C946-8649-947D2263322C}"/>
                </a:ext>
              </a:extLst>
            </p:cNvPr>
            <p:cNvCxnSpPr/>
            <p:nvPr/>
          </p:nvCxnSpPr>
          <p:spPr>
            <a:xfrm>
              <a:off x="410689" y="2634344"/>
              <a:ext cx="79543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713DD50-68DF-FD46-98B7-290D52BE4539}"/>
                </a:ext>
              </a:extLst>
            </p:cNvPr>
            <p:cNvSpPr/>
            <p:nvPr/>
          </p:nvSpPr>
          <p:spPr>
            <a:xfrm>
              <a:off x="284019" y="2509158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B233A7-A6B5-A34E-B374-4900A9E48CAC}"/>
              </a:ext>
            </a:extLst>
          </p:cNvPr>
          <p:cNvGrpSpPr/>
          <p:nvPr/>
        </p:nvGrpSpPr>
        <p:grpSpPr>
          <a:xfrm>
            <a:off x="6750892" y="2804267"/>
            <a:ext cx="739688" cy="367009"/>
            <a:chOff x="1349115" y="3267856"/>
            <a:chExt cx="1011836" cy="521540"/>
          </a:xfrm>
        </p:grpSpPr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351CDFB-CB10-9346-9BD0-E546A38DD549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3F8F9BF4-B6C2-0741-AC51-2B31763C8CA4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菱形 72">
              <a:extLst>
                <a:ext uri="{FF2B5EF4-FFF2-40B4-BE49-F238E27FC236}">
                  <a16:creationId xmlns:a16="http://schemas.microsoft.com/office/drawing/2014/main" id="{49A297C8-1458-EA49-BAE5-6869A417E2B2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/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08B234E-F38F-7645-B78F-AEA26F2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37" y="2076866"/>
                <a:ext cx="11598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500512EA-FA31-6F4A-84F2-3B96FF78899D}"/>
              </a:ext>
            </a:extLst>
          </p:cNvPr>
          <p:cNvSpPr txBox="1"/>
          <p:nvPr/>
        </p:nvSpPr>
        <p:spPr>
          <a:xfrm>
            <a:off x="0" y="6225950"/>
            <a:ext cx="402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Only expand new quantum sector on the right hand side bond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895896A8-15FE-FD40-934F-5CF206DBAA3D}"/>
              </a:ext>
            </a:extLst>
          </p:cNvPr>
          <p:cNvCxnSpPr>
            <a:cxnSpLocks/>
          </p:cNvCxnSpPr>
          <p:nvPr/>
        </p:nvCxnSpPr>
        <p:spPr>
          <a:xfrm>
            <a:off x="3709355" y="2343056"/>
            <a:ext cx="13860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三角形 78">
            <a:extLst>
              <a:ext uri="{FF2B5EF4-FFF2-40B4-BE49-F238E27FC236}">
                <a16:creationId xmlns:a16="http://schemas.microsoft.com/office/drawing/2014/main" id="{33D59610-FFBD-AB43-9A0F-17F0BC122909}"/>
              </a:ext>
            </a:extLst>
          </p:cNvPr>
          <p:cNvSpPr/>
          <p:nvPr/>
        </p:nvSpPr>
        <p:spPr>
          <a:xfrm rot="5400000">
            <a:off x="8717663" y="2553675"/>
            <a:ext cx="581114" cy="268064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21009E9F-6425-5846-9627-3096FFBB401E}"/>
              </a:ext>
            </a:extLst>
          </p:cNvPr>
          <p:cNvCxnSpPr/>
          <p:nvPr/>
        </p:nvCxnSpPr>
        <p:spPr>
          <a:xfrm>
            <a:off x="8323067" y="2344778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168F24CB-7F4D-BD47-8C0D-4AD4E437FA6F}"/>
              </a:ext>
            </a:extLst>
          </p:cNvPr>
          <p:cNvCxnSpPr>
            <a:cxnSpLocks/>
          </p:cNvCxnSpPr>
          <p:nvPr/>
        </p:nvCxnSpPr>
        <p:spPr>
          <a:xfrm flipV="1">
            <a:off x="8323066" y="2885319"/>
            <a:ext cx="539875" cy="182608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BBA1A831-1425-CF45-A4EB-FBC7088CC120}"/>
              </a:ext>
            </a:extLst>
          </p:cNvPr>
          <p:cNvCxnSpPr>
            <a:stCxn id="79" idx="0"/>
          </p:cNvCxnSpPr>
          <p:nvPr/>
        </p:nvCxnSpPr>
        <p:spPr>
          <a:xfrm>
            <a:off x="9142252" y="2687707"/>
            <a:ext cx="33598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9AFAE61-6298-CA41-9F53-9EF3A31A126C}"/>
              </a:ext>
            </a:extLst>
          </p:cNvPr>
          <p:cNvSpPr txBox="1"/>
          <p:nvPr/>
        </p:nvSpPr>
        <p:spPr>
          <a:xfrm>
            <a:off x="5290954" y="3542742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Palatino Linotype" panose="02040502050505030304" pitchFamily="18" charset="0"/>
              </a:rPr>
              <a:t>Find the noise term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/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A90F8FF-AF7D-BC41-A5DC-CF909949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150" y="2089373"/>
                <a:ext cx="524182" cy="615553"/>
              </a:xfrm>
              <a:prstGeom prst="rect">
                <a:avLst/>
              </a:prstGeom>
              <a:blipFill>
                <a:blip r:embed="rId3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4C1CA26-3B2C-7946-AFD6-E3C835DE11A6}"/>
              </a:ext>
            </a:extLst>
          </p:cNvPr>
          <p:cNvGrpSpPr/>
          <p:nvPr/>
        </p:nvGrpSpPr>
        <p:grpSpPr>
          <a:xfrm>
            <a:off x="11141193" y="2594333"/>
            <a:ext cx="739688" cy="367009"/>
            <a:chOff x="9778735" y="2592155"/>
            <a:chExt cx="739688" cy="367009"/>
          </a:xfrm>
        </p:grpSpPr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2F9754C8-38C3-6749-8A7E-2B0B9BE373EE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CE47B93E-E11B-474F-B707-F2F936BC6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F6162F8F-761E-3F44-AD0A-C25959ACED47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96682C3E-B74C-144B-B11B-A8BF679895F7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/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60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6FCA20-D35C-424A-BE8D-5759ACA7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8" y="5310693"/>
                <a:ext cx="528991" cy="553998"/>
              </a:xfrm>
              <a:prstGeom prst="rect">
                <a:avLst/>
              </a:prstGeom>
              <a:blipFill>
                <a:blip r:embed="rId4"/>
                <a:stretch>
                  <a:fillRect l="-21429" r="-21429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/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785A660-FAB9-0340-9F14-8BD58B06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23" y="5232938"/>
                <a:ext cx="524182" cy="615553"/>
              </a:xfrm>
              <a:prstGeom prst="rect">
                <a:avLst/>
              </a:prstGeom>
              <a:blipFill>
                <a:blip r:embed="rId5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4F3F759B-533C-EA43-B607-CD1421494320}"/>
              </a:ext>
            </a:extLst>
          </p:cNvPr>
          <p:cNvCxnSpPr>
            <a:cxnSpLocks/>
          </p:cNvCxnSpPr>
          <p:nvPr/>
        </p:nvCxnSpPr>
        <p:spPr>
          <a:xfrm flipH="1">
            <a:off x="2079875" y="3486881"/>
            <a:ext cx="2695247" cy="1573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05B943A-702E-E54F-B648-C0BC1F3D9606}"/>
              </a:ext>
            </a:extLst>
          </p:cNvPr>
          <p:cNvSpPr txBox="1"/>
          <p:nvPr/>
        </p:nvSpPr>
        <p:spPr>
          <a:xfrm>
            <a:off x="1044705" y="3600352"/>
            <a:ext cx="15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Lanczos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C62D8D41-0DE9-C54E-A2A7-CFE926B660A6}"/>
              </a:ext>
            </a:extLst>
          </p:cNvPr>
          <p:cNvCxnSpPr>
            <a:cxnSpLocks/>
          </p:cNvCxnSpPr>
          <p:nvPr/>
        </p:nvCxnSpPr>
        <p:spPr>
          <a:xfrm>
            <a:off x="4402374" y="5622293"/>
            <a:ext cx="1636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0398D337-51A2-C145-943D-4B04F31DFE95}"/>
              </a:ext>
            </a:extLst>
          </p:cNvPr>
          <p:cNvCxnSpPr/>
          <p:nvPr/>
        </p:nvCxnSpPr>
        <p:spPr>
          <a:xfrm>
            <a:off x="6842090" y="5690844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7F427543-507C-3E41-B6EB-28CFAD4CF11A}"/>
              </a:ext>
            </a:extLst>
          </p:cNvPr>
          <p:cNvCxnSpPr/>
          <p:nvPr/>
        </p:nvCxnSpPr>
        <p:spPr>
          <a:xfrm>
            <a:off x="7208671" y="5413498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菱形 126">
            <a:extLst>
              <a:ext uri="{FF2B5EF4-FFF2-40B4-BE49-F238E27FC236}">
                <a16:creationId xmlns:a16="http://schemas.microsoft.com/office/drawing/2014/main" id="{53430DD0-FE6D-8B41-B2C3-B03A0FC49A68}"/>
              </a:ext>
            </a:extLst>
          </p:cNvPr>
          <p:cNvSpPr/>
          <p:nvPr/>
        </p:nvSpPr>
        <p:spPr>
          <a:xfrm>
            <a:off x="7117156" y="5601180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EB0ADD-EDED-BA42-B42C-DE64D825596B}"/>
              </a:ext>
            </a:extLst>
          </p:cNvPr>
          <p:cNvSpPr txBox="1"/>
          <p:nvPr/>
        </p:nvSpPr>
        <p:spPr>
          <a:xfrm>
            <a:off x="7079554" y="6309853"/>
            <a:ext cx="298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Palatino Linotype" panose="02040502050505030304" pitchFamily="18" charset="0"/>
              </a:rPr>
              <a:t>Svd</a:t>
            </a:r>
            <a:r>
              <a:rPr kumimoji="1" lang="en-US" altLang="zh-CN" sz="2000" dirty="0">
                <a:latin typeface="Palatino Linotype" panose="02040502050505030304" pitchFamily="18" charset="0"/>
              </a:rPr>
              <a:t> and truncate</a:t>
            </a:r>
            <a:endParaRPr kumimoji="1" lang="zh-CN" altLang="en-US" sz="2000" dirty="0">
              <a:latin typeface="Palatino Linotype" panose="02040502050505030304" pitchFamily="18" charset="0"/>
            </a:endParaRPr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36B2734D-D860-3640-9B07-FC78D4843071}"/>
              </a:ext>
            </a:extLst>
          </p:cNvPr>
          <p:cNvCxnSpPr/>
          <p:nvPr/>
        </p:nvCxnSpPr>
        <p:spPr>
          <a:xfrm>
            <a:off x="7840452" y="5681355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菱形 132">
            <a:extLst>
              <a:ext uri="{FF2B5EF4-FFF2-40B4-BE49-F238E27FC236}">
                <a16:creationId xmlns:a16="http://schemas.microsoft.com/office/drawing/2014/main" id="{ED7BE827-F752-AC4A-A94A-3B6EE7ED42EB}"/>
              </a:ext>
            </a:extLst>
          </p:cNvPr>
          <p:cNvSpPr/>
          <p:nvPr/>
        </p:nvSpPr>
        <p:spPr>
          <a:xfrm>
            <a:off x="8115518" y="5591691"/>
            <a:ext cx="183031" cy="179327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/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37283C2-0515-7C40-9842-0211677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11" y="588291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/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B0C23BA-3E9B-4A4C-9BE7-1239CAE0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23" y="5870518"/>
                <a:ext cx="188834" cy="276999"/>
              </a:xfrm>
              <a:prstGeom prst="rect">
                <a:avLst/>
              </a:prstGeom>
              <a:blipFill>
                <a:blip r:embed="rId7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/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92F13375-5F7C-A647-94C9-23AA8A4F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666" y="5871967"/>
                <a:ext cx="303801" cy="276999"/>
              </a:xfrm>
              <a:prstGeom prst="rect">
                <a:avLst/>
              </a:prstGeom>
              <a:blipFill>
                <a:blip r:embed="rId8"/>
                <a:stretch>
                  <a:fillRect l="-16000" r="-12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D45D59-C04B-DE4B-8C64-D2CA244887D5}"/>
              </a:ext>
            </a:extLst>
          </p:cNvPr>
          <p:cNvGrpSpPr/>
          <p:nvPr/>
        </p:nvGrpSpPr>
        <p:grpSpPr>
          <a:xfrm>
            <a:off x="1794023" y="2773660"/>
            <a:ext cx="739688" cy="367009"/>
            <a:chOff x="1349115" y="3267856"/>
            <a:chExt cx="1011836" cy="521540"/>
          </a:xfrm>
        </p:grpSpPr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C71A62A9-450F-C24D-A50D-334DF88DB8FB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291C76F0-4BF2-FB4C-882A-D9B0DD5E948B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菱形 82">
              <a:extLst>
                <a:ext uri="{FF2B5EF4-FFF2-40B4-BE49-F238E27FC236}">
                  <a16:creationId xmlns:a16="http://schemas.microsoft.com/office/drawing/2014/main" id="{3AD07F14-B40C-2E42-8B11-57FA4E4E8910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BF3B5B-FD51-6D44-B63A-ED31EF4C2F5A}"/>
              </a:ext>
            </a:extLst>
          </p:cNvPr>
          <p:cNvGrpSpPr/>
          <p:nvPr/>
        </p:nvGrpSpPr>
        <p:grpSpPr>
          <a:xfrm>
            <a:off x="1748039" y="1930818"/>
            <a:ext cx="835573" cy="804331"/>
            <a:chOff x="1632857" y="2226129"/>
            <a:chExt cx="1143000" cy="1143000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2C4C3E5-757B-4F43-9B1F-6C92744447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56958DC0-5CBC-8643-9BD4-8D5A7564A1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2491130-AC4B-3545-B8EB-CC8251DBD428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E669FE0E-A98B-1249-A921-3E12A96C2B39}"/>
              </a:ext>
            </a:extLst>
          </p:cNvPr>
          <p:cNvGrpSpPr/>
          <p:nvPr/>
        </p:nvGrpSpPr>
        <p:grpSpPr>
          <a:xfrm>
            <a:off x="7415812" y="2801958"/>
            <a:ext cx="739688" cy="367009"/>
            <a:chOff x="1349115" y="3267856"/>
            <a:chExt cx="1011836" cy="521540"/>
          </a:xfrm>
        </p:grpSpPr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F4381A55-BFA6-7048-BA46-88F94708235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64045BA6-AEBD-E743-BDC2-4D1565152648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8DA0F57A-657B-4E4C-A534-92D9EA10D6D4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A6B8675-1C6D-F04E-8D1A-E2FB318FE8B2}"/>
              </a:ext>
            </a:extLst>
          </p:cNvPr>
          <p:cNvGrpSpPr/>
          <p:nvPr/>
        </p:nvGrpSpPr>
        <p:grpSpPr>
          <a:xfrm>
            <a:off x="7363401" y="1958491"/>
            <a:ext cx="835573" cy="804331"/>
            <a:chOff x="1632857" y="2226129"/>
            <a:chExt cx="1143000" cy="1143000"/>
          </a:xfrm>
        </p:grpSpPr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4934491B-4988-F747-9198-FA6A6E23BC05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57" y="2797629"/>
              <a:ext cx="1143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C1A81B64-AA6B-B24B-BB6E-DA0ECE5C88CC}"/>
                </a:ext>
              </a:extLst>
            </p:cNvPr>
            <p:cNvCxnSpPr>
              <a:cxnSpLocks/>
            </p:cNvCxnSpPr>
            <p:nvPr/>
          </p:nvCxnSpPr>
          <p:spPr>
            <a:xfrm>
              <a:off x="2198914" y="2226129"/>
              <a:ext cx="0" cy="1143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2AD977B-AAFF-1C49-A0A5-66BF2061952F}"/>
                </a:ext>
              </a:extLst>
            </p:cNvPr>
            <p:cNvSpPr/>
            <p:nvPr/>
          </p:nvSpPr>
          <p:spPr>
            <a:xfrm>
              <a:off x="2073728" y="2672443"/>
              <a:ext cx="250372" cy="2503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E407A06-951D-8349-8072-75EC17680366}"/>
              </a:ext>
            </a:extLst>
          </p:cNvPr>
          <p:cNvCxnSpPr/>
          <p:nvPr/>
        </p:nvCxnSpPr>
        <p:spPr>
          <a:xfrm>
            <a:off x="10476297" y="286789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6E64D7B5-B503-3B49-B8F5-F0A79CD4BCC1}"/>
              </a:ext>
            </a:extLst>
          </p:cNvPr>
          <p:cNvCxnSpPr/>
          <p:nvPr/>
        </p:nvCxnSpPr>
        <p:spPr>
          <a:xfrm>
            <a:off x="10842878" y="259054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菱形 130">
            <a:extLst>
              <a:ext uri="{FF2B5EF4-FFF2-40B4-BE49-F238E27FC236}">
                <a16:creationId xmlns:a16="http://schemas.microsoft.com/office/drawing/2014/main" id="{0C47FF83-0840-2642-B7C0-7E484C5DDE64}"/>
              </a:ext>
            </a:extLst>
          </p:cNvPr>
          <p:cNvSpPr/>
          <p:nvPr/>
        </p:nvSpPr>
        <p:spPr>
          <a:xfrm>
            <a:off x="10751363" y="277822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C858A0-76CC-F04A-8482-AD15C08D8A89}"/>
              </a:ext>
            </a:extLst>
          </p:cNvPr>
          <p:cNvGrpSpPr/>
          <p:nvPr/>
        </p:nvGrpSpPr>
        <p:grpSpPr>
          <a:xfrm>
            <a:off x="414249" y="5881413"/>
            <a:ext cx="739688" cy="367009"/>
            <a:chOff x="1349115" y="3267856"/>
            <a:chExt cx="1011836" cy="521540"/>
          </a:xfrm>
        </p:grpSpPr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CDCC2D3C-0925-D949-8ED3-BDE4A5E52F1C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FD168A7E-0544-A948-9B38-6D41C1C05E45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B9A50D52-2670-F34F-B48C-9C4D14DEB9A5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25363F7C-FC00-944B-BADE-754BC6551199}"/>
              </a:ext>
            </a:extLst>
          </p:cNvPr>
          <p:cNvGrpSpPr/>
          <p:nvPr/>
        </p:nvGrpSpPr>
        <p:grpSpPr>
          <a:xfrm>
            <a:off x="1145630" y="5879412"/>
            <a:ext cx="739688" cy="367009"/>
            <a:chOff x="1349115" y="3267856"/>
            <a:chExt cx="1011836" cy="521540"/>
          </a:xfrm>
        </p:grpSpPr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23294295-370F-0847-A742-3010E06C2DCF}"/>
                </a:ext>
              </a:extLst>
            </p:cNvPr>
            <p:cNvCxnSpPr/>
            <p:nvPr/>
          </p:nvCxnSpPr>
          <p:spPr>
            <a:xfrm>
              <a:off x="1349115" y="3661980"/>
              <a:ext cx="10118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>
              <a:extLst>
                <a:ext uri="{FF2B5EF4-FFF2-40B4-BE49-F238E27FC236}">
                  <a16:creationId xmlns:a16="http://schemas.microsoft.com/office/drawing/2014/main" id="{35A155A9-B3D5-8040-AD3E-F357C6127132}"/>
                </a:ext>
              </a:extLst>
            </p:cNvPr>
            <p:cNvCxnSpPr/>
            <p:nvPr/>
          </p:nvCxnSpPr>
          <p:spPr>
            <a:xfrm>
              <a:off x="1850570" y="3267856"/>
              <a:ext cx="0" cy="39412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菱形 144">
              <a:extLst>
                <a:ext uri="{FF2B5EF4-FFF2-40B4-BE49-F238E27FC236}">
                  <a16:creationId xmlns:a16="http://schemas.microsoft.com/office/drawing/2014/main" id="{4D866B40-F33A-EE45-9104-0971229F4BFD}"/>
                </a:ext>
              </a:extLst>
            </p:cNvPr>
            <p:cNvSpPr/>
            <p:nvPr/>
          </p:nvSpPr>
          <p:spPr>
            <a:xfrm>
              <a:off x="1725384" y="3534563"/>
              <a:ext cx="250372" cy="254833"/>
            </a:xfrm>
            <a:prstGeom prst="diamond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B5E337FE-6EDA-A542-BEFE-F939B3519E20}"/>
              </a:ext>
            </a:extLst>
          </p:cNvPr>
          <p:cNvSpPr/>
          <p:nvPr/>
        </p:nvSpPr>
        <p:spPr>
          <a:xfrm>
            <a:off x="1337707" y="2957556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4AA34B5F-D3A1-864A-B545-6F296EB1EB18}"/>
              </a:ext>
            </a:extLst>
          </p:cNvPr>
          <p:cNvSpPr/>
          <p:nvPr/>
        </p:nvSpPr>
        <p:spPr>
          <a:xfrm>
            <a:off x="6972606" y="3006708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28D6A711-6403-7E44-82E1-6368291EBAB2}"/>
              </a:ext>
            </a:extLst>
          </p:cNvPr>
          <p:cNvSpPr/>
          <p:nvPr/>
        </p:nvSpPr>
        <p:spPr>
          <a:xfrm>
            <a:off x="10684877" y="278012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99ED9BB-CF16-F54A-ADEE-1F77FAE0F9C2}"/>
              </a:ext>
            </a:extLst>
          </p:cNvPr>
          <p:cNvGrpSpPr/>
          <p:nvPr/>
        </p:nvGrpSpPr>
        <p:grpSpPr>
          <a:xfrm>
            <a:off x="1111591" y="4788253"/>
            <a:ext cx="739688" cy="367009"/>
            <a:chOff x="9778735" y="2592155"/>
            <a:chExt cx="739688" cy="367009"/>
          </a:xfrm>
        </p:grpSpPr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6B0A27A-49C2-6240-B391-0CBF7F563461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63BB15EB-1F1D-9E4C-8B07-8B8ECA562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0355A752-93C8-C644-A408-ABF84B95E62D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菱形 151">
              <a:extLst>
                <a:ext uri="{FF2B5EF4-FFF2-40B4-BE49-F238E27FC236}">
                  <a16:creationId xmlns:a16="http://schemas.microsoft.com/office/drawing/2014/main" id="{C9C3E8A3-FC84-2D44-BADB-1A0BA7AE6A11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E5772FD-FB68-0549-A7AA-C58FA2A8698A}"/>
              </a:ext>
            </a:extLst>
          </p:cNvPr>
          <p:cNvCxnSpPr/>
          <p:nvPr/>
        </p:nvCxnSpPr>
        <p:spPr>
          <a:xfrm>
            <a:off x="446695" y="5061813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C0695A1-BDA7-8948-9646-6275F0DD0696}"/>
              </a:ext>
            </a:extLst>
          </p:cNvPr>
          <p:cNvCxnSpPr/>
          <p:nvPr/>
        </p:nvCxnSpPr>
        <p:spPr>
          <a:xfrm>
            <a:off x="813276" y="4784467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菱形 154">
            <a:extLst>
              <a:ext uri="{FF2B5EF4-FFF2-40B4-BE49-F238E27FC236}">
                <a16:creationId xmlns:a16="http://schemas.microsoft.com/office/drawing/2014/main" id="{7248B9BE-4C48-894B-A7F5-60358CADB2F1}"/>
              </a:ext>
            </a:extLst>
          </p:cNvPr>
          <p:cNvSpPr/>
          <p:nvPr/>
        </p:nvSpPr>
        <p:spPr>
          <a:xfrm>
            <a:off x="721761" y="4972149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F824CB0-0CC5-A647-B217-0AAF0977C6EE}"/>
              </a:ext>
            </a:extLst>
          </p:cNvPr>
          <p:cNvSpPr/>
          <p:nvPr/>
        </p:nvSpPr>
        <p:spPr>
          <a:xfrm>
            <a:off x="655275" y="4974043"/>
            <a:ext cx="914413" cy="1831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4A8A09CF-A604-B14D-8A9A-95C34E2A26B1}"/>
              </a:ext>
            </a:extLst>
          </p:cNvPr>
          <p:cNvSpPr/>
          <p:nvPr/>
        </p:nvSpPr>
        <p:spPr>
          <a:xfrm>
            <a:off x="721805" y="6078290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FCFAEE6-B428-8941-9409-7EAACE06D337}"/>
              </a:ext>
            </a:extLst>
          </p:cNvPr>
          <p:cNvGrpSpPr/>
          <p:nvPr/>
        </p:nvGrpSpPr>
        <p:grpSpPr>
          <a:xfrm>
            <a:off x="3372796" y="5510509"/>
            <a:ext cx="739688" cy="367009"/>
            <a:chOff x="9778735" y="2592155"/>
            <a:chExt cx="739688" cy="367009"/>
          </a:xfrm>
        </p:grpSpPr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83D94DED-00F6-024C-B547-1056082E3AAB}"/>
                </a:ext>
              </a:extLst>
            </p:cNvPr>
            <p:cNvCxnSpPr/>
            <p:nvPr/>
          </p:nvCxnSpPr>
          <p:spPr>
            <a:xfrm>
              <a:off x="9778735" y="2869501"/>
              <a:ext cx="739688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ADDB64F3-DE24-6B47-A3D2-046A57DF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5317" y="2860012"/>
              <a:ext cx="373106" cy="4177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2040D7B5-DE4A-B546-80FC-9D815908C3A9}"/>
                </a:ext>
              </a:extLst>
            </p:cNvPr>
            <p:cNvCxnSpPr/>
            <p:nvPr/>
          </p:nvCxnSpPr>
          <p:spPr>
            <a:xfrm>
              <a:off x="10145316" y="2592155"/>
              <a:ext cx="0" cy="27734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3347839A-C7CF-4041-9375-0677ACCB2C2C}"/>
                </a:ext>
              </a:extLst>
            </p:cNvPr>
            <p:cNvSpPr/>
            <p:nvPr/>
          </p:nvSpPr>
          <p:spPr>
            <a:xfrm>
              <a:off x="10053801" y="2779837"/>
              <a:ext cx="183031" cy="179327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6A943064-10E2-B945-A9E6-EE5FD97959FB}"/>
              </a:ext>
            </a:extLst>
          </p:cNvPr>
          <p:cNvCxnSpPr/>
          <p:nvPr/>
        </p:nvCxnSpPr>
        <p:spPr>
          <a:xfrm>
            <a:off x="2707900" y="57840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2B1A080-FDAF-F641-B641-347993063B42}"/>
              </a:ext>
            </a:extLst>
          </p:cNvPr>
          <p:cNvCxnSpPr/>
          <p:nvPr/>
        </p:nvCxnSpPr>
        <p:spPr>
          <a:xfrm>
            <a:off x="3074481" y="55067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菱形 164">
            <a:extLst>
              <a:ext uri="{FF2B5EF4-FFF2-40B4-BE49-F238E27FC236}">
                <a16:creationId xmlns:a16="http://schemas.microsoft.com/office/drawing/2014/main" id="{D6CBF9D1-AE37-D941-989F-D38987BC5996}"/>
              </a:ext>
            </a:extLst>
          </p:cNvPr>
          <p:cNvSpPr/>
          <p:nvPr/>
        </p:nvSpPr>
        <p:spPr>
          <a:xfrm>
            <a:off x="2982966" y="5694405"/>
            <a:ext cx="183031" cy="179327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EB7EB97E-97A4-E641-8305-F29A9387B6DD}"/>
              </a:ext>
            </a:extLst>
          </p:cNvPr>
          <p:cNvSpPr/>
          <p:nvPr/>
        </p:nvSpPr>
        <p:spPr>
          <a:xfrm>
            <a:off x="2916480" y="5696299"/>
            <a:ext cx="914413" cy="183113"/>
          </a:xfrm>
          <a:prstGeom prst="roundRect">
            <a:avLst/>
          </a:prstGeom>
          <a:solidFill>
            <a:srgbClr val="FFFF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/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DA9BD0-703C-BD43-937E-53C5BBE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7" y="5062613"/>
                <a:ext cx="403957" cy="492443"/>
              </a:xfrm>
              <a:prstGeom prst="rect">
                <a:avLst/>
              </a:prstGeom>
              <a:blipFill>
                <a:blip r:embed="rId9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53847825-19A1-BC4E-B1E4-A4A24FBDCDB1}"/>
              </a:ext>
            </a:extLst>
          </p:cNvPr>
          <p:cNvCxnSpPr/>
          <p:nvPr/>
        </p:nvCxnSpPr>
        <p:spPr>
          <a:xfrm>
            <a:off x="8683312" y="5679269"/>
            <a:ext cx="73968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E7262C28-8B40-0F4E-AC8E-2229F8BA60D7}"/>
              </a:ext>
            </a:extLst>
          </p:cNvPr>
          <p:cNvCxnSpPr/>
          <p:nvPr/>
        </p:nvCxnSpPr>
        <p:spPr>
          <a:xfrm>
            <a:off x="9049893" y="5401923"/>
            <a:ext cx="0" cy="27734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D8CC2676-8438-C14A-B2FF-36ABE9974CC8}"/>
              </a:ext>
            </a:extLst>
          </p:cNvPr>
          <p:cNvSpPr/>
          <p:nvPr/>
        </p:nvSpPr>
        <p:spPr>
          <a:xfrm>
            <a:off x="8958378" y="5589605"/>
            <a:ext cx="183031" cy="179327"/>
          </a:xfrm>
          <a:prstGeom prst="diamond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1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CAF467-2515-BF44-ADA0-638680A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140153"/>
            <a:ext cx="10515600" cy="1009651"/>
          </a:xfrm>
        </p:spPr>
        <p:txBody>
          <a:bodyPr/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Algorithm: expanded two site update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A9914D-359A-9C47-8A2F-008E1338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3" y="1432220"/>
            <a:ext cx="10515600" cy="3845836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Advantage: 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some gains when increasing bond dimension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More robust to overcome local minimum(?)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SVD time is normal, most time is used on </a:t>
            </a:r>
            <a:r>
              <a:rPr kumimoji="1" lang="en-US" altLang="zh-CN" dirty="0" err="1">
                <a:latin typeface="Palatino Linotype" panose="02040502050505030304" pitchFamily="18" charset="0"/>
                <a:ea typeface="Palatino" pitchFamily="2" charset="0"/>
              </a:rPr>
              <a:t>Lanczos</a:t>
            </a: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endParaRPr kumimoji="1" lang="en-US" altLang="zh-CN" dirty="0">
              <a:latin typeface="Palatino Linotype" panose="02040502050505030304" pitchFamily="18" charset="0"/>
              <a:ea typeface="Palatino" pitchFamily="2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Disadvantage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Also difficult to converge(?)</a:t>
            </a:r>
          </a:p>
          <a:p>
            <a:pPr marL="514350" indent="-514350">
              <a:buAutoNum type="arabicPeriod"/>
            </a:pPr>
            <a:r>
              <a:rPr kumimoji="1" lang="en-US" altLang="zh-CN" dirty="0">
                <a:latin typeface="Palatino Linotype" panose="02040502050505030304" pitchFamily="18" charset="0"/>
                <a:ea typeface="Palatino" pitchFamily="2" charset="0"/>
              </a:rPr>
              <a:t>When update the last pseudo-site phonon &amp; fermion sites, the degeneracy on every quantum number sector is hardly to increase.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D57F90-2B32-AD40-A5AC-20AE5A814E82}"/>
              </a:ext>
            </a:extLst>
          </p:cNvPr>
          <p:cNvSpPr txBox="1"/>
          <p:nvPr/>
        </p:nvSpPr>
        <p:spPr>
          <a:xfrm>
            <a:off x="5777023" y="5278056"/>
            <a:ext cx="494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one strategy is using not sufficient phonon pseudo-site number, if the physics does not change.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Test/benchmark: Hubbard model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4×32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lattice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标题 1">
                <a:extLst>
                  <a:ext uri="{FF2B5EF4-FFF2-40B4-BE49-F238E27FC236}">
                    <a16:creationId xmlns:a16="http://schemas.microsoft.com/office/drawing/2014/main" id="{EA1A2765-1EC5-1249-879B-F5906D23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40153"/>
                <a:ext cx="10515600" cy="1009651"/>
              </a:xfrm>
              <a:prstGeom prst="rect">
                <a:avLst/>
              </a:prstGeom>
              <a:blipFill>
                <a:blip r:embed="rId2"/>
                <a:stretch>
                  <a:fillRect l="-1809" r="-1086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/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state of 1/8 dopped Hubbard model 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4×32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 should be filled-stripe, but on finite bond dimension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lowest energy state is some strange state.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639562-05D8-8D49-9426-CB77E350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7" y="1449810"/>
                <a:ext cx="9030890" cy="707886"/>
              </a:xfrm>
              <a:prstGeom prst="rect">
                <a:avLst/>
              </a:prstGeom>
              <a:blipFill>
                <a:blip r:embed="rId3"/>
                <a:stretch>
                  <a:fillRect l="-702" t="-5357" r="-112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B95216-C69E-514D-BE59-C7D4482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7" y="2619295"/>
            <a:ext cx="3997082" cy="29201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097F4-C25E-E24A-95BA-ACEA4145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89" y="2619296"/>
            <a:ext cx="4139933" cy="289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/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density profile of the strange state and filled stripe for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=−97.0098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−97.0047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respectively. Calculation are imposed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symmetry.</a:t>
                </a:r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D18EA1-1335-0A44-BC83-9720D43B2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40" y="5539398"/>
                <a:ext cx="6532774" cy="1323439"/>
              </a:xfrm>
              <a:prstGeom prst="rect">
                <a:avLst/>
              </a:prstGeom>
              <a:blipFill>
                <a:blip r:embed="rId6"/>
                <a:stretch>
                  <a:fillRect l="-971" t="-2857" r="-1748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DB6583B-0297-3C42-8641-D0F6A682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830" y="2619295"/>
            <a:ext cx="3651170" cy="28467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B1215E-086B-D248-8833-D1B68275B5A2}"/>
              </a:ext>
            </a:extLst>
          </p:cNvPr>
          <p:cNvSpPr txBox="1"/>
          <p:nvPr/>
        </p:nvSpPr>
        <p:spPr>
          <a:xfrm>
            <a:off x="8540830" y="5612119"/>
            <a:ext cx="365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values 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truncation error and extrapolations. Filled stripe finally have more lower energy.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35671</TotalTime>
  <Words>1018</Words>
  <Application>Microsoft Macintosh PowerPoint</Application>
  <PresentationFormat>宽屏</PresentationFormat>
  <Paragraphs>203</Paragraphs>
  <Slides>29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Palatino</vt:lpstr>
      <vt:lpstr>Palatino Linotype</vt:lpstr>
      <vt:lpstr>Times</vt:lpstr>
      <vt:lpstr>Times New Roman</vt:lpstr>
      <vt:lpstr>Office 主题​​</vt:lpstr>
      <vt:lpstr>SSH-Hubbard model</vt:lpstr>
      <vt:lpstr>Effective fermionic model at anti-adiabatic limit ω_D→∞ </vt:lpstr>
      <vt:lpstr>Phonon pseudo-site</vt:lpstr>
      <vt:lpstr>Matrix product operator for SSH-Hubbard model on 4-leg ladder </vt:lpstr>
      <vt:lpstr>Algorithm: single site update</vt:lpstr>
      <vt:lpstr>Algorithm: single site update</vt:lpstr>
      <vt:lpstr>Algorithm: expanded two site update</vt:lpstr>
      <vt:lpstr>Algorithm: expanded two site update</vt:lpstr>
      <vt:lpstr>PowerPoint 演示文稿</vt:lpstr>
      <vt:lpstr>PowerPoint 演示文稿</vt:lpstr>
      <vt:lpstr>SSH-Hubbard, λ=0.01, 4×48, filled-stripe state</vt:lpstr>
      <vt:lpstr>PowerPoint 演示文稿</vt:lpstr>
      <vt:lpstr>SSH-Hubbard, λ=0.1, 4×48, δ=1/8</vt:lpstr>
      <vt:lpstr>PowerPoint 演示文稿</vt:lpstr>
      <vt:lpstr>SSH-Hubbard, λ=0.2, 4×48, δ=1/8</vt:lpstr>
      <vt:lpstr>PowerPoint 演示文稿</vt:lpstr>
      <vt:lpstr>SSH-Hubbard, λ=0.3, 4×32</vt:lpstr>
      <vt:lpstr>PowerPoint 演示文稿</vt:lpstr>
      <vt:lpstr>SSH-Hubbard, λ=0.3, 4×48</vt:lpstr>
      <vt:lpstr>PowerPoint 演示文稿</vt:lpstr>
      <vt:lpstr>PowerPoint 演示文稿</vt:lpstr>
      <vt:lpstr>PowerPoint 演示文稿</vt:lpstr>
      <vt:lpstr>PowerPoint 演示文稿</vt:lpstr>
      <vt:lpstr>Holstein-Hubbard model</vt:lpstr>
      <vt:lpstr>Holstein-Hubbard, λ=0.2</vt:lpstr>
      <vt:lpstr>Holstein-Hubbard, λ=0.3</vt:lpstr>
      <vt:lpstr>Memo</vt:lpstr>
      <vt:lpstr>SSH-Hubbard, λ=0.1, 4×32</vt:lpstr>
      <vt:lpstr>SSH-Hubbard, λ=0.2, 4×32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Microsoft Office User</dc:creator>
  <cp:lastModifiedBy>王 昊昕</cp:lastModifiedBy>
  <cp:revision>71</cp:revision>
  <dcterms:created xsi:type="dcterms:W3CDTF">2021-08-03T02:53:33Z</dcterms:created>
  <dcterms:modified xsi:type="dcterms:W3CDTF">2022-04-02T02:23:31Z</dcterms:modified>
</cp:coreProperties>
</file>